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89" r:id="rId5"/>
    <p:sldId id="290" r:id="rId6"/>
    <p:sldId id="291" r:id="rId7"/>
    <p:sldId id="259" r:id="rId8"/>
    <p:sldId id="292" r:id="rId9"/>
    <p:sldId id="293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95" r:id="rId26"/>
    <p:sldId id="282" r:id="rId27"/>
    <p:sldId id="285" r:id="rId28"/>
    <p:sldId id="283" r:id="rId29"/>
    <p:sldId id="284" r:id="rId30"/>
    <p:sldId id="296" r:id="rId31"/>
    <p:sldId id="286" r:id="rId32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24" autoAdjust="0"/>
  </p:normalViewPr>
  <p:slideViewPr>
    <p:cSldViewPr>
      <p:cViewPr varScale="1">
        <p:scale>
          <a:sx n="101" d="100"/>
          <a:sy n="101" d="100"/>
        </p:scale>
        <p:origin x="1110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/>
              <a:t>Образец подзаголовка</a:t>
            </a:r>
            <a:endParaRPr kumimoji="0" lang="en-US"/>
          </a:p>
        </p:txBody>
      </p:sp>
      <p:sp>
        <p:nvSpPr>
          <p:cNvPr id="30" name="Дата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28.11.2022</a:t>
            </a:fld>
            <a:endParaRPr lang="tr-TR"/>
          </a:p>
        </p:txBody>
      </p:sp>
      <p:sp>
        <p:nvSpPr>
          <p:cNvPr id="19" name="Нижний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27" name="Номер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28.11.2022</a:t>
            </a:fld>
            <a:endParaRPr lang="tr-TR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28.11.2022</a:t>
            </a:fld>
            <a:endParaRPr lang="tr-TR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28.11.2022</a:t>
            </a:fld>
            <a:endParaRPr lang="tr-TR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28.11.2022</a:t>
            </a:fld>
            <a:endParaRPr lang="tr-TR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28.11.2022</a:t>
            </a:fld>
            <a:endParaRPr lang="tr-TR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28.11.2022</a:t>
            </a:fld>
            <a:endParaRPr lang="tr-TR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28.11.2022</a:t>
            </a:fld>
            <a:endParaRPr lang="tr-TR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28.11.2022</a:t>
            </a:fld>
            <a:endParaRPr lang="tr-TR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28.11.2022</a:t>
            </a:fld>
            <a:endParaRPr lang="tr-TR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с одним вырезанным скругленным углом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ый треугольник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28.11.2022</a:t>
            </a:fld>
            <a:endParaRPr lang="tr-TR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/>
              <a:t>Вставка рисунка</a:t>
            </a:r>
            <a:endParaRPr kumimoji="0" lang="en-US" dirty="0"/>
          </a:p>
        </p:txBody>
      </p:sp>
      <p:sp>
        <p:nvSpPr>
          <p:cNvPr id="10" name="Полилиния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Полилиния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Полилиния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0" name="Текст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/>
              <a:t>Образец текста</a:t>
            </a:r>
          </a:p>
          <a:p>
            <a:pPr lvl="1" eaLnBrk="1" latinLnBrk="0" hangingPunct="1"/>
            <a:r>
              <a:rPr kumimoji="0" lang="ru-RU"/>
              <a:t>Второй уровень</a:t>
            </a:r>
          </a:p>
          <a:p>
            <a:pPr lvl="2" eaLnBrk="1" latinLnBrk="0" hangingPunct="1"/>
            <a:r>
              <a:rPr kumimoji="0" lang="ru-RU"/>
              <a:t>Третий уровень</a:t>
            </a:r>
          </a:p>
          <a:p>
            <a:pPr lvl="3" eaLnBrk="1" latinLnBrk="0" hangingPunct="1"/>
            <a:r>
              <a:rPr kumimoji="0" lang="ru-RU"/>
              <a:t>Четвертый уровень</a:t>
            </a:r>
          </a:p>
          <a:p>
            <a:pPr lvl="4" eaLnBrk="1" latinLnBrk="0" hangingPunct="1"/>
            <a:r>
              <a:rPr kumimoji="0" lang="ru-RU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9F75050-0E15-4C5B-92B0-66D068882F1F}" type="datetimeFigureOut">
              <a:rPr lang="tr-TR" smtClean="0"/>
              <a:pPr/>
              <a:t>28.11.2022</a:t>
            </a:fld>
            <a:endParaRPr lang="tr-TR"/>
          </a:p>
        </p:txBody>
      </p:sp>
      <p:sp>
        <p:nvSpPr>
          <p:cNvPr id="22" name="Нижний колонтитул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  <p:grpSp>
        <p:nvGrpSpPr>
          <p:cNvPr id="2" name="Группа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Полилиния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Полилиния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www.peoples.ru/science/mathematics/babbage/babbige_comp.s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hyperlink" Target="http://www.peoples.ru/science/mathematics/babbage/babbige_perfocarts.s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900608" y="908720"/>
            <a:ext cx="7851648" cy="1428760"/>
          </a:xfrm>
        </p:spPr>
        <p:txBody>
          <a:bodyPr>
            <a:scene3d>
              <a:camera prst="perspective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algn="ctr"/>
            <a:r>
              <a:rPr lang="en-US" i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en-US" sz="8000" i="1" cap="all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reflection blurRad="12700" stA="28000" endPos="45000" dist="1000" dir="5400000" sy="-100000" algn="bl" rotWithShape="0"/>
                </a:effectLst>
              </a:rPr>
              <a:t>Komp</a:t>
            </a:r>
            <a:r>
              <a:rPr lang="az-Latn-AZ" sz="8000" i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reflection blurRad="12700" stA="28000" endPos="45000" dist="1000" dir="5400000" sy="-100000" algn="bl" rotWithShape="0"/>
                </a:effectLst>
              </a:rPr>
              <a:t>üter</a:t>
            </a:r>
            <a:endParaRPr lang="ru-RU" sz="8000" i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5" name="Рисунок 4" descr="51bd2c281c4d260bf6fe11549a477bd4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80112" y="1772816"/>
            <a:ext cx="3419872" cy="36450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389185-E938-4398-3068-72A0B4EAFC27}"/>
              </a:ext>
            </a:extLst>
          </p:cNvPr>
          <p:cNvSpPr txBox="1"/>
          <p:nvPr/>
        </p:nvSpPr>
        <p:spPr>
          <a:xfrm>
            <a:off x="611560" y="3179103"/>
            <a:ext cx="561662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4572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r>
              <a:rPr kumimoji="0" lang="az-Latn-AZ" sz="4000" b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Hazırladı:</a:t>
            </a:r>
          </a:p>
          <a:p>
            <a:pPr marL="0" marR="4572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r>
              <a:rPr kumimoji="0" lang="az-Latn-AZ" sz="4000" b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Gülçöhrə</a:t>
            </a:r>
            <a:r>
              <a:rPr kumimoji="0" lang="az-Latn-AZ" sz="4000" b="1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Sultanova</a:t>
            </a:r>
            <a:endParaRPr kumimoji="0" lang="en-US" sz="4000" b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4572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r>
              <a:rPr kumimoji="0" lang="az-Latn-AZ" sz="4000" b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Fənn </a:t>
            </a:r>
            <a:r>
              <a:rPr kumimoji="0" lang="en-GB" sz="4000" b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:</a:t>
            </a:r>
            <a:r>
              <a:rPr kumimoji="0" lang="en-GB" sz="4000" b="1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endParaRPr kumimoji="0" lang="az-Latn-AZ" sz="4000" b="1" u="none" strike="noStrike" kern="1200" cap="none" spc="0" normalizeH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4572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r>
              <a:rPr kumimoji="0" lang="en-GB" sz="4000" b="1" u="none" strike="noStrike" kern="1200" cap="none" spc="0" normalizeH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Komp</a:t>
            </a:r>
            <a:r>
              <a:rPr lang="az-Latn-AZ" sz="4000" b="1" noProof="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üter </a:t>
            </a:r>
            <a:r>
              <a:rPr kumimoji="0" lang="az-Latn-AZ" sz="4000" b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Arxitekturası</a:t>
            </a:r>
          </a:p>
          <a:p>
            <a:endParaRPr lang="en-GB" sz="400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000108"/>
            <a:ext cx="8229600" cy="1857388"/>
          </a:xfrm>
        </p:spPr>
        <p:txBody>
          <a:bodyPr>
            <a:normAutofit/>
          </a:bodyPr>
          <a:lstStyle/>
          <a:p>
            <a:r>
              <a:rPr lang="en-US" i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Inəsil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(1950-1959)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elektron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lampalı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kompüterlər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Onlardan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əsasən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riyazi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məsələlərin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həlli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üçün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istifadə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olunurdu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Məs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MESM, BESM,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Strela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 M-3, Minsk-1, M-20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434" name="Picture 2" descr="Картинки по запросу mes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2636912"/>
            <a:ext cx="5308642" cy="3675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0034" y="928670"/>
            <a:ext cx="8158162" cy="1857388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i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IInəsi</a:t>
            </a:r>
            <a:r>
              <a:rPr lang="az-Latn-AZ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(1960-1969</a:t>
            </a:r>
            <a:r>
              <a:rPr lang="az-Latn-AZ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– element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bazası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əsasən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yarımkeçiricilərdən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ibarət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olan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elektron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hesablama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maşınları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Elektron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lampalar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yarımkeçirici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elementlərlə-tranzistorlarla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diodlarla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əvəz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olundu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Onların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funksional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imkanları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xeyli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artmışdır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BESM-4, Minsk-22, Ural-14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və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s.</a:t>
            </a:r>
          </a:p>
          <a:p>
            <a:endParaRPr lang="ru-RU" dirty="0"/>
          </a:p>
        </p:txBody>
      </p:sp>
      <p:pic>
        <p:nvPicPr>
          <p:cNvPr id="17410" name="Picture 2" descr="Картинки по запросу besm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1538" y="3071810"/>
            <a:ext cx="6786610" cy="3525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70" decel="100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770" decel="100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7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8" dur="77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0" dur="77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2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785794"/>
            <a:ext cx="8229600" cy="5538806"/>
          </a:xfrm>
        </p:spPr>
        <p:txBody>
          <a:bodyPr>
            <a:noAutofit/>
          </a:bodyPr>
          <a:lstStyle/>
          <a:p>
            <a:r>
              <a:rPr lang="en-US" sz="2000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III </a:t>
            </a:r>
            <a:r>
              <a:rPr lang="en-US" sz="2000" i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nəsil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 (1970-1985)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– element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bazalı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mikroelektronika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və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inteqral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sxemlərdən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ibarət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olan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kompüterlər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. Bu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nəslin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əsasını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İBM 360/370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təşkil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edirdi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Onun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əsasında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keçmiş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 SSRİ-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də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EC EHM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və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başqa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elektron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hesablama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maşınları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yaradılmışdır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. Bu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nəsil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kompüterlərin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bir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nümayəndəsi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də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kiçik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(mini)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maşınlar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sinfinə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daxil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olan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 ABŞ-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ın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RDR, VAX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kompüterləri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və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onların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SSRİ-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dəki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analoqu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olan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 CM-1/2/3/4/1420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və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s.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maşınları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idi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. Bu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nəsil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kompüterlər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çox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yüksək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məhsuldarlığa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və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etibarlılığa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malik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olmaqla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keyfiyyətcə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yeni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funksional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tələblərə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başqa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sözlə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biliklər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bazaları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ilə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işləməyə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süni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intellekt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sistemlərinin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təşkilinə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istifadəçi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ilə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nitq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və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görmə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vasitəsi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ilə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ünsiyyəti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təmin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etməyə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ən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yeni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proqram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vasitələrinin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yaradılması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prosesini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sadələşdirməyə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və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s.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imkan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verməlidirlər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Yeni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quruluşa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və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texnologiyaya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malik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neyrokompüterlər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real 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neyronların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əsas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xassələrini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modelləşdirən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neyron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şəbəkələrinə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əsaslanırlar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İntellektual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imkanları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xeyli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üstün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olan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bioloji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və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optik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texnologiyaları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əsasında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bio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və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optik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neyrokompüterlərin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yaradılması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da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yaxın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gələcəyin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reallığıdır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Bunlarla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yanaşı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olaraq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kompüterlərin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məhsuldarlığı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bəzi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hallarda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və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müəyyən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sahələrdə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tətbiq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üçün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kifayət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etmədiyindən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 super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kompüterlərin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yaradılmasına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ciddi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ehtiyac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yaranmışdır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upload.wikimedia.org/wikipedia/commons/thumb/e/ee/Pdp-11-40.jpg/220px-Pdp-11-4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6509" y="1000108"/>
            <a:ext cx="6753077" cy="54292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928670"/>
            <a:ext cx="8229600" cy="1643074"/>
          </a:xfrm>
        </p:spPr>
        <p:txBody>
          <a:bodyPr>
            <a:normAutofit/>
          </a:bodyPr>
          <a:lstStyle/>
          <a:p>
            <a:r>
              <a:rPr lang="en-US" sz="2000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IV </a:t>
            </a:r>
            <a:r>
              <a:rPr lang="en-US" sz="2000" i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nəsil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(1981-dən 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sonraki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dövr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böyük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və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çox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böyük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inteqral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sxem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 (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BİJ, ÇBİS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texnologiyası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ilə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yaradılan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mikro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və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mini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kompüterlər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. Bu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nəslin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ayrıca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sinfi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fərdi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kompüterlərdir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az-Latn-AZ" sz="2000" dirty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Onların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yaradılması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prinsipcə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inqilabi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mahiyyət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kəsb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edirdi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Bunlara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nümunə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 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IBM PC, IBM XT, IBM AT 286, IBM AT 386, IBM AT 486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və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s.  </a:t>
            </a:r>
          </a:p>
          <a:p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endParaRPr lang="ru-RU" dirty="0"/>
          </a:p>
        </p:txBody>
      </p:sp>
      <p:pic>
        <p:nvPicPr>
          <p:cNvPr id="2050" name="Picture 2" descr="Картинки по запросу ibm p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3108" y="2928934"/>
            <a:ext cx="4429156" cy="3071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928670"/>
            <a:ext cx="8229600" cy="5000660"/>
          </a:xfrm>
        </p:spPr>
        <p:txBody>
          <a:bodyPr>
            <a:noAutofit/>
          </a:bodyPr>
          <a:lstStyle/>
          <a:p>
            <a:r>
              <a:rPr lang="en-US" sz="2000" i="1" dirty="0">
                <a:solidFill>
                  <a:srgbClr val="C00000"/>
                </a:solidFill>
              </a:rPr>
              <a:t>V </a:t>
            </a:r>
            <a:r>
              <a:rPr lang="en-US" sz="2000" i="1" dirty="0" err="1">
                <a:solidFill>
                  <a:srgbClr val="C00000"/>
                </a:solidFill>
              </a:rPr>
              <a:t>və</a:t>
            </a:r>
            <a:r>
              <a:rPr lang="en-US" sz="2000" i="1" dirty="0">
                <a:solidFill>
                  <a:srgbClr val="C00000"/>
                </a:solidFill>
              </a:rPr>
              <a:t> </a:t>
            </a:r>
            <a:r>
              <a:rPr lang="en-US" sz="2000" i="1" dirty="0" err="1">
                <a:solidFill>
                  <a:srgbClr val="C00000"/>
                </a:solidFill>
              </a:rPr>
              <a:t>sonrak</a:t>
            </a:r>
            <a:r>
              <a:rPr lang="az-Latn-AZ" sz="2000" i="1" dirty="0">
                <a:solidFill>
                  <a:srgbClr val="C00000"/>
                </a:solidFill>
              </a:rPr>
              <a:t>ı</a:t>
            </a:r>
            <a:r>
              <a:rPr lang="en-US" sz="2000" i="1" dirty="0">
                <a:solidFill>
                  <a:srgbClr val="C00000"/>
                </a:solidFill>
              </a:rPr>
              <a:t> </a:t>
            </a:r>
            <a:r>
              <a:rPr lang="en-US" sz="2000" i="1" dirty="0" err="1">
                <a:solidFill>
                  <a:srgbClr val="C00000"/>
                </a:solidFill>
              </a:rPr>
              <a:t>nəsil</a:t>
            </a:r>
            <a:r>
              <a:rPr lang="en-US" sz="2000" dirty="0"/>
              <a:t> – </a:t>
            </a:r>
            <a:r>
              <a:rPr lang="en-US" sz="2000" dirty="0" err="1"/>
              <a:t>yeni</a:t>
            </a:r>
            <a:r>
              <a:rPr lang="en-US" sz="2000" dirty="0"/>
              <a:t> </a:t>
            </a:r>
            <a:r>
              <a:rPr lang="en-US" sz="2000" dirty="0" err="1"/>
              <a:t>və</a:t>
            </a:r>
            <a:r>
              <a:rPr lang="en-US" sz="2000" dirty="0"/>
              <a:t> </a:t>
            </a:r>
            <a:r>
              <a:rPr lang="en-US" sz="2000" dirty="0" err="1"/>
              <a:t>ən</a:t>
            </a:r>
            <a:r>
              <a:rPr lang="en-US" sz="2000" dirty="0"/>
              <a:t> </a:t>
            </a:r>
            <a:r>
              <a:rPr lang="en-US" sz="2000" dirty="0" err="1"/>
              <a:t>yeni</a:t>
            </a:r>
            <a:r>
              <a:rPr lang="en-US" sz="2000" dirty="0"/>
              <a:t> </a:t>
            </a:r>
            <a:r>
              <a:rPr lang="en-US" sz="2000" dirty="0" err="1"/>
              <a:t>elektron</a:t>
            </a:r>
            <a:r>
              <a:rPr lang="en-US" sz="2000" dirty="0"/>
              <a:t> </a:t>
            </a:r>
            <a:r>
              <a:rPr lang="en-US" sz="2000" dirty="0" err="1"/>
              <a:t>texnologiyalarına</a:t>
            </a:r>
            <a:r>
              <a:rPr lang="en-US" sz="2000" dirty="0"/>
              <a:t> </a:t>
            </a:r>
            <a:r>
              <a:rPr lang="en-US" sz="2000" dirty="0" err="1"/>
              <a:t>əsaslanan</a:t>
            </a:r>
            <a:r>
              <a:rPr lang="en-US" sz="2000" dirty="0"/>
              <a:t> </a:t>
            </a:r>
            <a:r>
              <a:rPr lang="en-US" sz="2000" dirty="0" err="1"/>
              <a:t>indiki</a:t>
            </a:r>
            <a:r>
              <a:rPr lang="en-US" sz="2000" dirty="0"/>
              <a:t> </a:t>
            </a:r>
            <a:r>
              <a:rPr lang="en-US" sz="2000" dirty="0" err="1"/>
              <a:t>və</a:t>
            </a:r>
            <a:r>
              <a:rPr lang="en-US" sz="2000" dirty="0"/>
              <a:t> </a:t>
            </a:r>
            <a:r>
              <a:rPr lang="en-US" sz="2000" dirty="0" err="1"/>
              <a:t>gələcəyin</a:t>
            </a:r>
            <a:r>
              <a:rPr lang="en-US" sz="2000" dirty="0"/>
              <a:t> </a:t>
            </a:r>
            <a:r>
              <a:rPr lang="en-US" sz="2000" dirty="0" err="1"/>
              <a:t>kompüterləri</a:t>
            </a:r>
            <a:r>
              <a:rPr lang="en-US" sz="2000" dirty="0"/>
              <a:t>. Bu </a:t>
            </a:r>
            <a:r>
              <a:rPr lang="en-US" sz="2000" dirty="0" err="1"/>
              <a:t>nəsil</a:t>
            </a:r>
            <a:r>
              <a:rPr lang="en-US" sz="2000" dirty="0"/>
              <a:t> </a:t>
            </a:r>
            <a:r>
              <a:rPr lang="en-US" sz="2000" dirty="0" err="1"/>
              <a:t>kompüterlər</a:t>
            </a:r>
            <a:r>
              <a:rPr lang="en-US" sz="2000" dirty="0"/>
              <a:t> </a:t>
            </a:r>
            <a:r>
              <a:rPr lang="en-US" sz="2000" dirty="0" err="1"/>
              <a:t>çox</a:t>
            </a:r>
            <a:r>
              <a:rPr lang="en-US" sz="2000" dirty="0"/>
              <a:t> </a:t>
            </a:r>
            <a:r>
              <a:rPr lang="en-US" sz="2000" dirty="0" err="1"/>
              <a:t>yüksək</a:t>
            </a:r>
            <a:r>
              <a:rPr lang="en-US" sz="2000" dirty="0"/>
              <a:t> </a:t>
            </a:r>
            <a:r>
              <a:rPr lang="en-US" sz="2000" dirty="0" err="1"/>
              <a:t>məhsuldarlığa</a:t>
            </a:r>
            <a:r>
              <a:rPr lang="en-US" sz="2000" dirty="0"/>
              <a:t> </a:t>
            </a:r>
            <a:r>
              <a:rPr lang="en-US" sz="2000" dirty="0" err="1"/>
              <a:t>və</a:t>
            </a:r>
            <a:r>
              <a:rPr lang="en-US" sz="2000" dirty="0"/>
              <a:t> </a:t>
            </a:r>
            <a:r>
              <a:rPr lang="en-US" sz="2000" dirty="0" err="1"/>
              <a:t>etibarlılığa</a:t>
            </a:r>
            <a:r>
              <a:rPr lang="en-US" sz="2000" dirty="0"/>
              <a:t> </a:t>
            </a:r>
            <a:r>
              <a:rPr lang="en-US" sz="2000" dirty="0" err="1"/>
              <a:t>malik</a:t>
            </a:r>
            <a:r>
              <a:rPr lang="en-US" sz="2000" dirty="0"/>
              <a:t> </a:t>
            </a:r>
            <a:r>
              <a:rPr lang="en-US" sz="2000" dirty="0" err="1"/>
              <a:t>olmaqla</a:t>
            </a:r>
            <a:r>
              <a:rPr lang="en-US" sz="2000" dirty="0"/>
              <a:t>, </a:t>
            </a:r>
            <a:r>
              <a:rPr lang="en-US" sz="2000" dirty="0" err="1"/>
              <a:t>keyfiyyətcə</a:t>
            </a:r>
            <a:r>
              <a:rPr lang="en-US" sz="2000" dirty="0"/>
              <a:t> </a:t>
            </a:r>
            <a:r>
              <a:rPr lang="en-US" sz="2000" dirty="0" err="1"/>
              <a:t>yeni</a:t>
            </a:r>
            <a:r>
              <a:rPr lang="en-US" sz="2000" dirty="0"/>
              <a:t> </a:t>
            </a:r>
            <a:r>
              <a:rPr lang="en-US" sz="2000" dirty="0" err="1"/>
              <a:t>funksional</a:t>
            </a:r>
            <a:r>
              <a:rPr lang="en-US" sz="2000" dirty="0"/>
              <a:t> </a:t>
            </a:r>
            <a:r>
              <a:rPr lang="en-US" sz="2000" dirty="0" err="1"/>
              <a:t>tələblərə</a:t>
            </a:r>
            <a:r>
              <a:rPr lang="en-US" sz="2000" dirty="0"/>
              <a:t>, </a:t>
            </a:r>
            <a:r>
              <a:rPr lang="en-US" sz="2000" dirty="0" err="1"/>
              <a:t>başqa</a:t>
            </a:r>
            <a:r>
              <a:rPr lang="en-US" sz="2000" dirty="0"/>
              <a:t> </a:t>
            </a:r>
            <a:r>
              <a:rPr lang="en-US" sz="2000" dirty="0" err="1"/>
              <a:t>sözlə</a:t>
            </a:r>
            <a:r>
              <a:rPr lang="en-US" sz="2000" dirty="0"/>
              <a:t> </a:t>
            </a:r>
            <a:r>
              <a:rPr lang="en-US" sz="2000" dirty="0" err="1"/>
              <a:t>biliklər</a:t>
            </a:r>
            <a:r>
              <a:rPr lang="en-US" sz="2000" dirty="0"/>
              <a:t> </a:t>
            </a:r>
            <a:r>
              <a:rPr lang="en-US" sz="2000" dirty="0" err="1"/>
              <a:t>bazaları</a:t>
            </a:r>
            <a:r>
              <a:rPr lang="en-US" sz="2000" dirty="0"/>
              <a:t> </a:t>
            </a:r>
            <a:r>
              <a:rPr lang="en-US" sz="2000" dirty="0" err="1"/>
              <a:t>ilə</a:t>
            </a:r>
            <a:r>
              <a:rPr lang="en-US" sz="2000" dirty="0"/>
              <a:t> </a:t>
            </a:r>
            <a:r>
              <a:rPr lang="en-US" sz="2000" dirty="0" err="1"/>
              <a:t>işləməyə</a:t>
            </a:r>
            <a:r>
              <a:rPr lang="en-US" sz="2000" dirty="0"/>
              <a:t>, </a:t>
            </a:r>
            <a:r>
              <a:rPr lang="en-US" sz="2000" dirty="0" err="1"/>
              <a:t>süni</a:t>
            </a:r>
            <a:r>
              <a:rPr lang="en-US" sz="2000" dirty="0"/>
              <a:t> </a:t>
            </a:r>
            <a:r>
              <a:rPr lang="en-US" sz="2000" dirty="0" err="1"/>
              <a:t>intellekt</a:t>
            </a:r>
            <a:r>
              <a:rPr lang="en-US" sz="2000" dirty="0"/>
              <a:t> </a:t>
            </a:r>
            <a:r>
              <a:rPr lang="en-US" sz="2000" dirty="0" err="1"/>
              <a:t>sistemlərinin</a:t>
            </a:r>
            <a:r>
              <a:rPr lang="en-US" sz="2000" dirty="0"/>
              <a:t> </a:t>
            </a:r>
            <a:r>
              <a:rPr lang="en-US" sz="2000" dirty="0" err="1"/>
              <a:t>təşkilinə</a:t>
            </a:r>
            <a:r>
              <a:rPr lang="en-US" sz="2000" dirty="0"/>
              <a:t>, </a:t>
            </a:r>
            <a:r>
              <a:rPr lang="en-US" sz="2000" dirty="0" err="1"/>
              <a:t>istifadəçi</a:t>
            </a:r>
            <a:r>
              <a:rPr lang="en-US" sz="2000" dirty="0"/>
              <a:t> </a:t>
            </a:r>
            <a:r>
              <a:rPr lang="en-US" sz="2000" dirty="0" err="1"/>
              <a:t>ilə</a:t>
            </a:r>
            <a:r>
              <a:rPr lang="en-US" sz="2000" dirty="0"/>
              <a:t> </a:t>
            </a:r>
            <a:r>
              <a:rPr lang="en-US" sz="2000" dirty="0" err="1"/>
              <a:t>nitq</a:t>
            </a:r>
            <a:r>
              <a:rPr lang="en-US" sz="2000" dirty="0"/>
              <a:t> </a:t>
            </a:r>
            <a:r>
              <a:rPr lang="en-US" sz="2000" dirty="0" err="1"/>
              <a:t>və</a:t>
            </a:r>
            <a:r>
              <a:rPr lang="en-US" sz="2000" dirty="0"/>
              <a:t> </a:t>
            </a:r>
            <a:r>
              <a:rPr lang="en-US" sz="2000" dirty="0" err="1"/>
              <a:t>görmə</a:t>
            </a:r>
            <a:r>
              <a:rPr lang="en-US" sz="2000" dirty="0"/>
              <a:t> </a:t>
            </a:r>
            <a:r>
              <a:rPr lang="en-US" sz="2000" dirty="0" err="1"/>
              <a:t>vasitəsi</a:t>
            </a:r>
            <a:r>
              <a:rPr lang="en-US" sz="2000" dirty="0"/>
              <a:t> </a:t>
            </a:r>
            <a:r>
              <a:rPr lang="en-US" sz="2000" dirty="0" err="1"/>
              <a:t>ilə</a:t>
            </a:r>
            <a:r>
              <a:rPr lang="en-US" sz="2000" dirty="0"/>
              <a:t> </a:t>
            </a:r>
            <a:r>
              <a:rPr lang="en-US" sz="2000" dirty="0" err="1"/>
              <a:t>ünsiyyəti</a:t>
            </a:r>
            <a:r>
              <a:rPr lang="en-US" sz="2000" dirty="0"/>
              <a:t> </a:t>
            </a:r>
            <a:r>
              <a:rPr lang="en-US" sz="2000" dirty="0" err="1"/>
              <a:t>təmin</a:t>
            </a:r>
            <a:r>
              <a:rPr lang="en-US" sz="2000" dirty="0"/>
              <a:t> </a:t>
            </a:r>
            <a:r>
              <a:rPr lang="en-US" sz="2000" dirty="0" err="1"/>
              <a:t>etməyə</a:t>
            </a:r>
            <a:r>
              <a:rPr lang="en-US" sz="2000" dirty="0"/>
              <a:t>, </a:t>
            </a:r>
            <a:r>
              <a:rPr lang="en-US" sz="2000" dirty="0" err="1"/>
              <a:t>ən</a:t>
            </a:r>
            <a:r>
              <a:rPr lang="en-US" sz="2000" dirty="0"/>
              <a:t> </a:t>
            </a:r>
            <a:r>
              <a:rPr lang="en-US" sz="2000" dirty="0" err="1"/>
              <a:t>yeni</a:t>
            </a:r>
            <a:r>
              <a:rPr lang="en-US" sz="2000" dirty="0"/>
              <a:t> </a:t>
            </a:r>
            <a:r>
              <a:rPr lang="en-US" sz="2000" dirty="0" err="1"/>
              <a:t>proqram</a:t>
            </a:r>
            <a:r>
              <a:rPr lang="en-US" sz="2000" dirty="0"/>
              <a:t> </a:t>
            </a:r>
            <a:r>
              <a:rPr lang="en-US" sz="2000" dirty="0" err="1"/>
              <a:t>vasitələrinin</a:t>
            </a:r>
            <a:r>
              <a:rPr lang="en-US" sz="2000" dirty="0"/>
              <a:t> </a:t>
            </a:r>
            <a:r>
              <a:rPr lang="en-US" sz="2000" dirty="0" err="1"/>
              <a:t>yaradılması</a:t>
            </a:r>
            <a:r>
              <a:rPr lang="en-US" sz="2000" dirty="0"/>
              <a:t> </a:t>
            </a:r>
            <a:r>
              <a:rPr lang="en-US" sz="2000" dirty="0" err="1"/>
              <a:t>prosesini</a:t>
            </a:r>
            <a:r>
              <a:rPr lang="en-US" sz="2000" dirty="0"/>
              <a:t> </a:t>
            </a:r>
            <a:r>
              <a:rPr lang="en-US" sz="2000" dirty="0" err="1"/>
              <a:t>sadələşdirməyə</a:t>
            </a:r>
            <a:r>
              <a:rPr lang="en-US" sz="2000" dirty="0"/>
              <a:t> </a:t>
            </a:r>
            <a:r>
              <a:rPr lang="en-US" sz="2000" dirty="0" err="1"/>
              <a:t>və</a:t>
            </a:r>
            <a:r>
              <a:rPr lang="en-US" sz="2000" dirty="0"/>
              <a:t> s. </a:t>
            </a:r>
            <a:r>
              <a:rPr lang="en-US" sz="2000" dirty="0" err="1"/>
              <a:t>imkan</a:t>
            </a:r>
            <a:r>
              <a:rPr lang="en-US" sz="2000" dirty="0"/>
              <a:t> </a:t>
            </a:r>
            <a:r>
              <a:rPr lang="en-US" sz="2000" dirty="0" err="1"/>
              <a:t>verməlidirlər</a:t>
            </a:r>
            <a:r>
              <a:rPr lang="en-US" sz="2000" dirty="0"/>
              <a:t>. </a:t>
            </a:r>
            <a:r>
              <a:rPr lang="en-US" sz="2000" dirty="0" err="1"/>
              <a:t>Yeni</a:t>
            </a:r>
            <a:r>
              <a:rPr lang="en-US" sz="2000" dirty="0"/>
              <a:t> </a:t>
            </a:r>
            <a:r>
              <a:rPr lang="en-US" sz="2000" dirty="0" err="1"/>
              <a:t>arxetikturaya</a:t>
            </a:r>
            <a:r>
              <a:rPr lang="en-US" sz="2000" dirty="0"/>
              <a:t> </a:t>
            </a:r>
            <a:r>
              <a:rPr lang="en-US" sz="2000" dirty="0" err="1"/>
              <a:t>və</a:t>
            </a:r>
            <a:r>
              <a:rPr lang="en-US" sz="2000" dirty="0"/>
              <a:t> </a:t>
            </a:r>
            <a:r>
              <a:rPr lang="en-US" sz="2000" dirty="0" err="1"/>
              <a:t>texnologiyaya</a:t>
            </a:r>
            <a:r>
              <a:rPr lang="en-US" sz="2000" dirty="0"/>
              <a:t> </a:t>
            </a:r>
            <a:r>
              <a:rPr lang="en-US" sz="2000" dirty="0" err="1"/>
              <a:t>malik</a:t>
            </a:r>
            <a:r>
              <a:rPr lang="en-US" sz="2000" dirty="0"/>
              <a:t> </a:t>
            </a:r>
            <a:r>
              <a:rPr lang="en-US" sz="2000" dirty="0" err="1"/>
              <a:t>neyrokompüterlər</a:t>
            </a:r>
            <a:r>
              <a:rPr lang="en-US" sz="2000" dirty="0"/>
              <a:t> real </a:t>
            </a:r>
            <a:r>
              <a:rPr lang="en-US" sz="2000" dirty="0" err="1"/>
              <a:t>neyronl</a:t>
            </a:r>
            <a:r>
              <a:rPr lang="az-Latn-AZ" sz="2000" dirty="0"/>
              <a:t>arın</a:t>
            </a:r>
            <a:r>
              <a:rPr lang="en-US" sz="2000" dirty="0"/>
              <a:t>n </a:t>
            </a:r>
            <a:r>
              <a:rPr lang="en-US" sz="2000" dirty="0" err="1"/>
              <a:t>əsas</a:t>
            </a:r>
            <a:r>
              <a:rPr lang="en-US" sz="2000" dirty="0"/>
              <a:t> </a:t>
            </a:r>
            <a:r>
              <a:rPr lang="en-US" sz="2000" dirty="0" err="1"/>
              <a:t>xassələrini</a:t>
            </a:r>
            <a:r>
              <a:rPr lang="en-US" sz="2000" dirty="0"/>
              <a:t> </a:t>
            </a:r>
            <a:r>
              <a:rPr lang="en-US" sz="2000" dirty="0" err="1"/>
              <a:t>modelləşdirən</a:t>
            </a:r>
            <a:r>
              <a:rPr lang="en-US" sz="2000" dirty="0"/>
              <a:t> </a:t>
            </a:r>
            <a:r>
              <a:rPr lang="en-US" sz="2000" dirty="0" err="1"/>
              <a:t>neyron</a:t>
            </a:r>
            <a:r>
              <a:rPr lang="en-US" sz="2000" dirty="0"/>
              <a:t> </a:t>
            </a:r>
            <a:r>
              <a:rPr lang="en-US" sz="2000" dirty="0" err="1"/>
              <a:t>şəbəkələrinə</a:t>
            </a:r>
            <a:r>
              <a:rPr lang="en-US" sz="2000" dirty="0"/>
              <a:t> </a:t>
            </a:r>
            <a:r>
              <a:rPr lang="en-US" sz="2000" dirty="0" err="1"/>
              <a:t>əsaslanırlar</a:t>
            </a:r>
            <a:r>
              <a:rPr lang="en-US" sz="2000" dirty="0"/>
              <a:t>. </a:t>
            </a:r>
            <a:r>
              <a:rPr lang="en-US" sz="2000" dirty="0" err="1"/>
              <a:t>İntellektual</a:t>
            </a:r>
            <a:r>
              <a:rPr lang="en-US" sz="2000" dirty="0"/>
              <a:t> </a:t>
            </a:r>
            <a:r>
              <a:rPr lang="en-US" sz="2000" dirty="0" err="1"/>
              <a:t>imkanları</a:t>
            </a:r>
            <a:r>
              <a:rPr lang="en-US" sz="2000" dirty="0"/>
              <a:t> </a:t>
            </a:r>
            <a:r>
              <a:rPr lang="en-US" sz="2000" dirty="0" err="1"/>
              <a:t>xeyli</a:t>
            </a:r>
            <a:r>
              <a:rPr lang="en-US" sz="2000" dirty="0"/>
              <a:t> </a:t>
            </a:r>
            <a:r>
              <a:rPr lang="en-US" sz="2000" dirty="0" err="1"/>
              <a:t>üstün</a:t>
            </a:r>
            <a:r>
              <a:rPr lang="en-US" sz="2000" dirty="0"/>
              <a:t> </a:t>
            </a:r>
            <a:r>
              <a:rPr lang="en-US" sz="2000" dirty="0" err="1"/>
              <a:t>olan</a:t>
            </a:r>
            <a:r>
              <a:rPr lang="en-US" sz="2000" dirty="0"/>
              <a:t> </a:t>
            </a:r>
            <a:r>
              <a:rPr lang="en-US" sz="2000" dirty="0" err="1"/>
              <a:t>bioloji</a:t>
            </a:r>
            <a:r>
              <a:rPr lang="en-US" sz="2000" dirty="0"/>
              <a:t> </a:t>
            </a:r>
            <a:r>
              <a:rPr lang="en-US" sz="2000" dirty="0" err="1"/>
              <a:t>və</a:t>
            </a:r>
            <a:r>
              <a:rPr lang="en-US" sz="2000" dirty="0"/>
              <a:t> </a:t>
            </a:r>
            <a:r>
              <a:rPr lang="en-US" sz="2000" dirty="0" err="1"/>
              <a:t>optik</a:t>
            </a:r>
            <a:r>
              <a:rPr lang="en-US" sz="2000" dirty="0"/>
              <a:t> </a:t>
            </a:r>
            <a:r>
              <a:rPr lang="en-US" sz="2000" dirty="0" err="1"/>
              <a:t>texnologiyaları</a:t>
            </a:r>
            <a:r>
              <a:rPr lang="en-US" sz="2000" dirty="0"/>
              <a:t> </a:t>
            </a:r>
            <a:r>
              <a:rPr lang="en-US" sz="2000" dirty="0" err="1"/>
              <a:t>əsasında</a:t>
            </a:r>
            <a:r>
              <a:rPr lang="en-US" sz="2000" dirty="0"/>
              <a:t> bio </a:t>
            </a:r>
            <a:r>
              <a:rPr lang="en-US" sz="2000" dirty="0" err="1"/>
              <a:t>və</a:t>
            </a:r>
            <a:r>
              <a:rPr lang="en-US" sz="2000" dirty="0"/>
              <a:t> </a:t>
            </a:r>
            <a:r>
              <a:rPr lang="en-US" sz="2000" dirty="0" err="1"/>
              <a:t>optik</a:t>
            </a:r>
            <a:r>
              <a:rPr lang="en-US" sz="2000" dirty="0"/>
              <a:t> </a:t>
            </a:r>
            <a:r>
              <a:rPr lang="en-US" sz="2000" dirty="0" err="1"/>
              <a:t>neyrokompüterlərin</a:t>
            </a:r>
            <a:r>
              <a:rPr lang="en-US" sz="2000" dirty="0"/>
              <a:t> </a:t>
            </a:r>
            <a:r>
              <a:rPr lang="en-US" sz="2000" dirty="0" err="1"/>
              <a:t>yaradılması</a:t>
            </a:r>
            <a:r>
              <a:rPr lang="en-US" sz="2000" dirty="0"/>
              <a:t> </a:t>
            </a:r>
            <a:r>
              <a:rPr lang="en-US" sz="2000" dirty="0" err="1"/>
              <a:t>da</a:t>
            </a:r>
            <a:r>
              <a:rPr lang="en-US" sz="2000" dirty="0"/>
              <a:t> </a:t>
            </a:r>
            <a:r>
              <a:rPr lang="en-US" sz="2000" dirty="0" err="1"/>
              <a:t>yaxın</a:t>
            </a:r>
            <a:r>
              <a:rPr lang="en-US" sz="2000" dirty="0"/>
              <a:t> </a:t>
            </a:r>
            <a:r>
              <a:rPr lang="en-US" sz="2000" dirty="0" err="1"/>
              <a:t>gələcəyin</a:t>
            </a:r>
            <a:r>
              <a:rPr lang="en-US" sz="2000" dirty="0"/>
              <a:t> </a:t>
            </a:r>
            <a:r>
              <a:rPr lang="en-US" sz="2000" dirty="0" err="1"/>
              <a:t>reallığıdır</a:t>
            </a:r>
            <a:r>
              <a:rPr lang="en-US" sz="2000" dirty="0"/>
              <a:t>. </a:t>
            </a:r>
            <a:r>
              <a:rPr lang="en-US" sz="2000" dirty="0" err="1"/>
              <a:t>Bunlarla</a:t>
            </a:r>
            <a:r>
              <a:rPr lang="en-US" sz="2000" dirty="0"/>
              <a:t> </a:t>
            </a:r>
            <a:r>
              <a:rPr lang="en-US" sz="2000" dirty="0" err="1"/>
              <a:t>yanaşı</a:t>
            </a:r>
            <a:r>
              <a:rPr lang="en-US" sz="2000" dirty="0"/>
              <a:t> </a:t>
            </a:r>
            <a:r>
              <a:rPr lang="en-US" sz="2000" dirty="0" err="1"/>
              <a:t>olaraq</a:t>
            </a:r>
            <a:r>
              <a:rPr lang="en-US" sz="2000" dirty="0"/>
              <a:t> </a:t>
            </a:r>
            <a:r>
              <a:rPr lang="en-US" sz="2000" dirty="0" err="1"/>
              <a:t>kompüterlərin</a:t>
            </a:r>
            <a:r>
              <a:rPr lang="en-US" sz="2000" dirty="0"/>
              <a:t> </a:t>
            </a:r>
            <a:r>
              <a:rPr lang="en-US" sz="2000" dirty="0" err="1"/>
              <a:t>məhsuldarlığı</a:t>
            </a:r>
            <a:r>
              <a:rPr lang="en-US" sz="2000" dirty="0"/>
              <a:t> </a:t>
            </a:r>
            <a:r>
              <a:rPr lang="en-US" sz="2000" dirty="0" err="1"/>
              <a:t>bəzi</a:t>
            </a:r>
            <a:r>
              <a:rPr lang="en-US" sz="2000" dirty="0"/>
              <a:t> </a:t>
            </a:r>
            <a:r>
              <a:rPr lang="en-US" sz="2000" dirty="0" err="1"/>
              <a:t>hallarda</a:t>
            </a:r>
            <a:r>
              <a:rPr lang="en-US" sz="2000" dirty="0"/>
              <a:t> </a:t>
            </a:r>
            <a:r>
              <a:rPr lang="en-US" sz="2000" dirty="0" err="1"/>
              <a:t>və</a:t>
            </a:r>
            <a:r>
              <a:rPr lang="en-US" sz="2000" dirty="0"/>
              <a:t> </a:t>
            </a:r>
            <a:r>
              <a:rPr lang="en-US" sz="2000" dirty="0" err="1"/>
              <a:t>müəyyən</a:t>
            </a:r>
            <a:r>
              <a:rPr lang="en-US" sz="2000" dirty="0"/>
              <a:t> </a:t>
            </a:r>
            <a:r>
              <a:rPr lang="en-US" sz="2000" dirty="0" err="1"/>
              <a:t>sahələrdə</a:t>
            </a:r>
            <a:r>
              <a:rPr lang="en-US" sz="2000" dirty="0"/>
              <a:t> </a:t>
            </a:r>
            <a:r>
              <a:rPr lang="en-US" sz="2000" dirty="0" err="1"/>
              <a:t>tətbiq</a:t>
            </a:r>
            <a:r>
              <a:rPr lang="en-US" sz="2000" dirty="0"/>
              <a:t> </a:t>
            </a:r>
            <a:r>
              <a:rPr lang="en-US" sz="2000" dirty="0" err="1"/>
              <a:t>üçün</a:t>
            </a:r>
            <a:r>
              <a:rPr lang="en-US" sz="2000" dirty="0"/>
              <a:t> </a:t>
            </a:r>
            <a:r>
              <a:rPr lang="en-US" sz="2000" dirty="0" err="1"/>
              <a:t>kifayət</a:t>
            </a:r>
            <a:r>
              <a:rPr lang="en-US" sz="2000" dirty="0"/>
              <a:t> </a:t>
            </a:r>
            <a:r>
              <a:rPr lang="en-US" sz="2000" dirty="0" err="1"/>
              <a:t>etmədiyindən</a:t>
            </a:r>
            <a:r>
              <a:rPr lang="en-US" sz="2000" dirty="0"/>
              <a:t> </a:t>
            </a:r>
            <a:r>
              <a:rPr lang="en-US" sz="2000" dirty="0" err="1"/>
              <a:t>superkompüterlərin</a:t>
            </a:r>
            <a:r>
              <a:rPr lang="en-US" sz="2000" dirty="0"/>
              <a:t> </a:t>
            </a:r>
            <a:r>
              <a:rPr lang="en-US" sz="2000" dirty="0" err="1"/>
              <a:t>yaradılmasına</a:t>
            </a:r>
            <a:r>
              <a:rPr lang="en-US" sz="2000" dirty="0"/>
              <a:t> </a:t>
            </a:r>
            <a:r>
              <a:rPr lang="en-US" sz="2000" dirty="0" err="1"/>
              <a:t>ciddi</a:t>
            </a:r>
            <a:r>
              <a:rPr lang="en-US" sz="2000" dirty="0"/>
              <a:t> </a:t>
            </a:r>
            <a:r>
              <a:rPr lang="en-US" sz="2000" dirty="0" err="1"/>
              <a:t>ehtiyac</a:t>
            </a:r>
            <a:r>
              <a:rPr lang="en-US" sz="2000" dirty="0"/>
              <a:t> </a:t>
            </a:r>
            <a:r>
              <a:rPr lang="en-US" sz="2000" dirty="0" err="1"/>
              <a:t>yaranmışdır</a:t>
            </a:r>
            <a:r>
              <a:rPr lang="en-US" sz="2000" dirty="0"/>
              <a:t>.</a:t>
            </a:r>
          </a:p>
          <a:p>
            <a:endParaRPr lang="ru-RU" sz="2000" dirty="0"/>
          </a:p>
        </p:txBody>
      </p:sp>
    </p:spTree>
  </p:cSld>
  <p:clrMapOvr>
    <a:masterClrMapping/>
  </p:clrMapOvr>
  <p:transition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Картинки по запросу kompüt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7290" y="1214422"/>
            <a:ext cx="6286544" cy="45005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whee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prstTxWarp prst="textCanUp">
              <a:avLst/>
            </a:prstTxWarp>
          </a:bodyPr>
          <a:lstStyle/>
          <a:p>
            <a:r>
              <a:rPr lang="az-Latn-AZ" dirty="0"/>
              <a:t> </a:t>
            </a:r>
            <a:r>
              <a:rPr lang="az-Latn-AZ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Kompüterin quruluşu</a:t>
            </a:r>
            <a:endParaRPr lang="ru-RU" dirty="0"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85720" y="2143116"/>
            <a:ext cx="450059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Kompüter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aşağıdakı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qurğulardan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təşkil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olunmuşdur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Sistem</a:t>
            </a:r>
            <a:r>
              <a:rPr lang="en-US" sz="2400" i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bloku</a:t>
            </a:r>
            <a:endParaRPr lang="en-US" sz="2400" i="1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Monitor</a:t>
            </a:r>
          </a:p>
          <a:p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Klaviatura</a:t>
            </a:r>
            <a:endParaRPr lang="en-US" sz="2400" i="1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i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Maus</a:t>
            </a:r>
            <a:r>
              <a:rPr lang="en-US" sz="2400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 (</a:t>
            </a:r>
            <a:r>
              <a:rPr lang="en-US" sz="2400" i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siçan</a:t>
            </a:r>
            <a:r>
              <a:rPr lang="en-US" sz="2400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pic>
        <p:nvPicPr>
          <p:cNvPr id="6" name="Рисунок 5" descr="00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83968" y="2636912"/>
            <a:ext cx="4667250" cy="3762375"/>
          </a:xfrm>
          <a:prstGeom prst="rect">
            <a:avLst/>
          </a:prstGeom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571472" y="1357298"/>
            <a:ext cx="321471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Əlavə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qurğular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periferiya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qurğuları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):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Printer (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çap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qurğusu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n-US" sz="24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Skaner</a:t>
            </a:r>
            <a:endParaRPr lang="en-US" sz="24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Modem</a:t>
            </a:r>
          </a:p>
          <a:p>
            <a:r>
              <a:rPr lang="en-US" sz="24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Rəqəm</a:t>
            </a:r>
            <a:r>
              <a:rPr lang="en-US" sz="24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videokamerası</a:t>
            </a:r>
            <a:endParaRPr lang="en-US" sz="24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Səs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gücləndiriciləri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və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s.</a:t>
            </a:r>
          </a:p>
        </p:txBody>
      </p:sp>
      <p:pic>
        <p:nvPicPr>
          <p:cNvPr id="28674" name="Picture 2" descr="Картинки по запросу kompüterin periferiya qurğuları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9058" y="2000240"/>
            <a:ext cx="4371975" cy="3219451"/>
          </a:xfrm>
          <a:prstGeom prst="rect">
            <a:avLst/>
          </a:prstGeom>
          <a:noFill/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000108"/>
            <a:ext cx="8229600" cy="5324492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>
                <a:latin typeface="Times New Roman" pitchFamily="18" charset="0"/>
                <a:cs typeface="Times New Roman" pitchFamily="18" charset="0"/>
              </a:rPr>
              <a:t>Kompüterlər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portativ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variantda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istehsal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olunur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– "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bloknot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" (notebook).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Burada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sistem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bloku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monitor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klaviatura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bir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korpusda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qurulur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sistem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bloku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klaviaturanın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altında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monitor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isə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klaviaturaya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qapaq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şəklində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hazırlanır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i="1" u="sng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Monitor</a:t>
            </a:r>
            <a:r>
              <a:rPr lang="az-Latn-AZ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informasiyanı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əks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etdirən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qurğu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i="1" u="sng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Klaviatura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–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kompüterə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məlumatı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verilənləri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əmrləri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daxil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edən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əsas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xarici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qurğulardan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biri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hesab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olunur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Klaviaturanın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köməyi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ilə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maşına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istənilən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simvolu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rəqəm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hərf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heroqriflər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s.)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daxil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etmək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mümkündür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i="1" u="sng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Printer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kompüterin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xarici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qurğusu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olub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informasiyanı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kağız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üzərində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çap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etmək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üçündür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İnformasiyanın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çıxışa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verilməsi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üsuluna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görə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printerlər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iki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qrupa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bölünür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Simvollu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ya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qrafiki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Simvollu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printerlər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sətrdəki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ayrı-ayrı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simvolları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bütöv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şəkildə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çap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başlığına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ötürür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Qrafiki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printerlərdə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məlumat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simvollar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şəklində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deyil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ayrı-ayrı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nöqtələr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şəklində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çıxışa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ötürülür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Vahid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uzunluqda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(1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dyuymda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olan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nöqtələrin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sayı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printerin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imkanlarını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göstərir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Kağız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üzərində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şəklin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qeyd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edilməsi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üsuluna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görə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printerlər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iki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qrupa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bölünür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zərb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ilə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zərbsiz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çap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qurğuları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000108"/>
            <a:ext cx="8229600" cy="5429288"/>
          </a:xfrm>
        </p:spPr>
        <p:txBody>
          <a:bodyPr>
            <a:normAutofit/>
          </a:bodyPr>
          <a:lstStyle/>
          <a:p>
            <a:pPr algn="just"/>
            <a:r>
              <a:rPr lang="en-US" b="1" i="1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Kompüter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—informasiy</a:t>
            </a:r>
            <a:r>
              <a:rPr lang="az-Latn-AZ" dirty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üzərində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müxtəlif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əməliyyatların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avtomatlaşdırılmış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şəkildə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yerinə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yetirilməsi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üçün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nəzərdə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tutulmuş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universal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hesablama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maşını</a:t>
            </a:r>
            <a:r>
              <a:rPr lang="az-Latn-AZ" dirty="0">
                <a:latin typeface="Times New Roman" pitchFamily="18" charset="0"/>
                <a:cs typeface="Times New Roman" pitchFamily="18" charset="0"/>
              </a:rPr>
              <a:t>dır.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1506" name="Picture 2" descr="Картинки по запросу kompüt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07389" y="2852936"/>
            <a:ext cx="4929222" cy="32861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928670"/>
            <a:ext cx="8229600" cy="5395930"/>
          </a:xfrm>
        </p:spPr>
        <p:txBody>
          <a:bodyPr>
            <a:normAutofit/>
          </a:bodyPr>
          <a:lstStyle/>
          <a:p>
            <a:r>
              <a:rPr lang="en-US" sz="2000" i="1" u="sng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Skaner</a:t>
            </a:r>
            <a:r>
              <a:rPr lang="en-US" sz="2000" i="1" u="sng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kağız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üzərində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olan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mətn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və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qrafik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məlumatı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kompüterə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daxil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etmək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üçündür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Skaner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məlumatı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qrafiki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formada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oxuyur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və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maşının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yaddaşına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daxil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edir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Daha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sonra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lazımi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qrafiki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redaktor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proqramların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köməyi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ilə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onu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ikilik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koda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çevirərək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disklərə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və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ya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çap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qurğusuna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ötürülməsini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təmin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edir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Kompüterə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çox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zaman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 USB 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portu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vasitəsi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ilə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qoşulu</a:t>
            </a:r>
            <a:r>
              <a:rPr lang="az-Latn-AZ" sz="2000" dirty="0">
                <a:latin typeface="Times New Roman" pitchFamily="18" charset="0"/>
                <a:cs typeface="Times New Roman" pitchFamily="18" charset="0"/>
              </a:rPr>
              <a:t>dur.</a:t>
            </a:r>
          </a:p>
          <a:p>
            <a:r>
              <a:rPr lang="en-US" sz="2000" i="1" u="sng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Multimedia 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informasiyanın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emalı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texnologiyası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olub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mətni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səsi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qrafiki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şəkli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və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animasiyanı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kompüter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sistemində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tam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şəkildə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birləşdirir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2000" i="1" u="sng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Meynfreym</a:t>
            </a:r>
            <a:r>
              <a:rPr lang="en-US" sz="2000" i="1" u="sng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ümumi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məqsədli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yüksək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məhsuldarlığa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malik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universal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elektron-hesablama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maşınıdır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(EHM). Bu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kompüterlərdən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müdafiə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maliyyə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və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sənaye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sahələrində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geniş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istifadə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olunur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Meynfreym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kompüterləri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böyük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mürəkkəb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hesablamalar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aparmaqla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yanaşı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özünə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çoxlu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sayda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terminal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birləşdirir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Təyyarə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və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qatarlara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sərnişin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biletlərinin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satışını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mərkəzləşdirilmiş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qayda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ilə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həyata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keçirən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hesablama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sistemlərində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meynfreymlərdən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istifadə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olunur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Meynfreym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kompüterlərin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istehsalı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ilə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 IBM 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kimi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nəhəng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şirkətlər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məşğul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olur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z-Latn-AZ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az-Latn-AZ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cs typeface="Times New Roman" pitchFamily="18" charset="0"/>
              </a:rPr>
              <a:t>Sistem bloku</a:t>
            </a:r>
            <a:endParaRPr lang="ru-RU" dirty="0"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>
                <a:latin typeface="Times New Roman" pitchFamily="18" charset="0"/>
                <a:cs typeface="Times New Roman" pitchFamily="18" charset="0"/>
              </a:rPr>
              <a:t>Kompüterin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sistem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bloku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sistem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platası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ana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plata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ona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qoşulmuş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aşağıdakı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hissələrdən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təşkil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olunmuşdur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operativ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yaddaş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 (RAM)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modulları</a:t>
            </a:r>
            <a:endParaRPr lang="en-US" i="1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mərkəsi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prosessor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- CPU 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və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onun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soyutma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sistemi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müxtəıif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adapterl</a:t>
            </a:r>
            <a:r>
              <a:rPr lang="az-Latn-AZ" i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ər</a:t>
            </a:r>
            <a:endParaRPr lang="en-US" i="1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Sərt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disk 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qurğusu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(Hard Disk Device- HDD);</a:t>
            </a:r>
          </a:p>
          <a:p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Disket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sürücüsü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 (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Floppi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Disk Drive- FDD);</a:t>
            </a:r>
          </a:p>
          <a:p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CD-ROM (Compact Disk Read Only Memory);</a:t>
            </a:r>
          </a:p>
          <a:p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CD-RW (Compact Disk Rewritable);</a:t>
            </a:r>
          </a:p>
          <a:p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Səs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platası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 (Sound Card);</a:t>
            </a:r>
          </a:p>
          <a:p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Qida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bloku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Mərkəzi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mikroprosessor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proqramları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icra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edən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qurğudur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Prosessorun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sürəti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bir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saniyədə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onun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yerinə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yetirə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biləcək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əməliyyatların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sayı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ilə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təyin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edilir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 Bu,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bir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çox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amildən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asılıdır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Onlardan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takt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tezliyini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bit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sayını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mikroprosessorun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arxitekturasını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göstərmək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olar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ru-RU" dirty="0"/>
          </a:p>
        </p:txBody>
      </p:sp>
    </p:spTree>
  </p:cSld>
  <p:clrMapOvr>
    <a:masterClrMapping/>
  </p:clrMapOvr>
  <p:transition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Картинки по запросу sistem bloku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52" y="785794"/>
            <a:ext cx="6072230" cy="5429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z-Latn-AZ" dirty="0"/>
              <a:t> </a:t>
            </a:r>
            <a:r>
              <a:rPr lang="az-Latn-AZ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cs typeface="Times New Roman" pitchFamily="18" charset="0"/>
              </a:rPr>
              <a:t>Kompüterin yaddaş qurğuları</a:t>
            </a:r>
            <a:endParaRPr lang="ru-RU" dirty="0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>
                <a:latin typeface="Times New Roman" pitchFamily="18" charset="0"/>
                <a:cs typeface="Times New Roman" pitchFamily="18" charset="0"/>
              </a:rPr>
              <a:t>İnformasiyanı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yadda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saxlamaq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üçün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yaddaş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qurğularından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istifadə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olunur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Yaddaş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qurğuları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funksiyalarına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görə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müxtəlif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olurlar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i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Operativ</a:t>
            </a:r>
            <a:r>
              <a:rPr lang="en-US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yaddaş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(Random Access Memory – RAM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az-Latn-AZ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)-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Kompüter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söndürüldükdə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operativ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yaddaşda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(OY)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olan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informasiya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silinir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i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Daimi</a:t>
            </a:r>
            <a:r>
              <a:rPr lang="en-US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yaddaş</a:t>
            </a:r>
            <a:r>
              <a:rPr lang="en-US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qurğusu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(Read Only Memory – ROM) –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yalnız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oxumaq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üçün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istifadə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olunan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yaddaşdır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Burada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kompüterin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əsas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sistem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proqram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təminatı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olan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BIOS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saxlanılır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..</a:t>
            </a:r>
          </a:p>
          <a:p>
            <a:r>
              <a:rPr lang="en-US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Virtual </a:t>
            </a:r>
            <a:r>
              <a:rPr lang="en-US" i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yaddaş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–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yerinə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yetirilən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proqram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lar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)a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tələb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olunan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OY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ın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həcmi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mövcud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fiziki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yaddaşdan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çox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olduqda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diskdə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təşkil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olunan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operativ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yaddaş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Məsələn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fiziki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mövcud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olan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OY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ın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həcmi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32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Mbayt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olduğuna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baxmayaraq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o, 4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Gigabayta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qədər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virtual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yaddaşdan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istifadə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edə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bilər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az-Latn-AZ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ütləvi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yaddaş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(Mass storage)-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kompüterin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ənənəvi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yaddaşı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ilə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müqayisədə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böyük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həcmli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verilənləri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təsvir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edən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maqnit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diski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ya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lenti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eləcə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optik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disklər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üçün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ümumiləşdirilmiş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termin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Картинки по запросу ra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142984"/>
            <a:ext cx="8572560" cy="47863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5" descr="ssd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548680"/>
            <a:ext cx="4537075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8" name="Picture 6" descr="hdd_p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1340768"/>
            <a:ext cx="3744913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4" name="Text Box 7"/>
          <p:cNvSpPr txBox="1">
            <a:spLocks noChangeArrowheads="1"/>
          </p:cNvSpPr>
          <p:nvPr/>
        </p:nvSpPr>
        <p:spPr bwMode="auto">
          <a:xfrm>
            <a:off x="323528" y="5517232"/>
            <a:ext cx="8353425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b="1" dirty="0">
                <a:solidFill>
                  <a:srgbClr val="0000FF"/>
                </a:solidFill>
              </a:rPr>
              <a:t>1956-</a:t>
            </a:r>
            <a:r>
              <a:rPr lang="az-Latn-AZ" b="1" dirty="0">
                <a:solidFill>
                  <a:srgbClr val="0000FF"/>
                </a:solidFill>
              </a:rPr>
              <a:t>cı il sentyabrın 13-də </a:t>
            </a:r>
            <a:r>
              <a:rPr lang="en-US" b="1" dirty="0">
                <a:solidFill>
                  <a:srgbClr val="0000FF"/>
                </a:solidFill>
                <a:latin typeface="Times New Roman" pitchFamily="18" charset="0"/>
              </a:rPr>
              <a:t>I</a:t>
            </a:r>
            <a:r>
              <a:rPr lang="az-Latn-AZ" b="1" dirty="0">
                <a:solidFill>
                  <a:srgbClr val="0000FF"/>
                </a:solidFill>
                <a:latin typeface="Times New Roman" pitchFamily="18" charset="0"/>
              </a:rPr>
              <a:t>BM</a:t>
            </a:r>
            <a:r>
              <a:rPr lang="az-Latn-AZ" b="1" dirty="0">
                <a:latin typeface="Times New Roman" pitchFamily="18" charset="0"/>
              </a:rPr>
              <a:t> </a:t>
            </a:r>
            <a:r>
              <a:rPr lang="az-Latn-AZ" b="1" dirty="0">
                <a:latin typeface="Arial "/>
              </a:rPr>
              <a:t>şirkəti ilk sərt diski təqdim etdi. </a:t>
            </a:r>
            <a:r>
              <a:rPr lang="az-Latn-AZ" b="1" dirty="0">
                <a:solidFill>
                  <a:srgbClr val="FF0000"/>
                </a:solidFill>
                <a:latin typeface="Arial "/>
              </a:rPr>
              <a:t>RAMACA 305</a:t>
            </a:r>
            <a:r>
              <a:rPr lang="az-Latn-AZ" b="1" dirty="0">
                <a:latin typeface="Arial "/>
              </a:rPr>
              <a:t> adlı bu disk iki soyuducu ölçüsündə idi.Çəkisi təxminən 1 ton, tutumu isə cəmisi 5 Mbayt idi.</a:t>
            </a:r>
            <a:endParaRPr lang="ru-RU" b="1" dirty="0">
              <a:latin typeface="Times New Roman" pitchFamily="18" charset="0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70" decel="100000"/>
                                        <p:tgtEl>
                                          <p:spTgt spid="409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770" decel="100000"/>
                                        <p:tgtEl>
                                          <p:spTgt spid="40962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0" dur="770" fill="hold"/>
                                        <p:tgtEl>
                                          <p:spTgt spid="40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" dur="770" fill="hold"/>
                                        <p:tgtEl>
                                          <p:spTgt spid="40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8" dur="2000"/>
                                        <p:tgtEl>
                                          <p:spTgt spid="44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0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z-Latn-AZ" dirty="0"/>
              <a:t> </a:t>
            </a:r>
            <a:r>
              <a:rPr lang="az-Latn-AZ" dirty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cs typeface="Times New Roman" pitchFamily="18" charset="0"/>
              </a:rPr>
              <a:t>Kompüterin proqram təminatı</a:t>
            </a:r>
            <a:endParaRPr lang="ru-RU" dirty="0"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>
                <a:latin typeface="Times New Roman" pitchFamily="18" charset="0"/>
                <a:cs typeface="Times New Roman" pitchFamily="18" charset="0"/>
              </a:rPr>
              <a:t>Fərdi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kompüterin</a:t>
            </a:r>
            <a:r>
              <a:rPr lang="az-Latn-AZ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proqram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təminatı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təlimatlar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yığımından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ibarət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olub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kompüteri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idarə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edir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onun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köməyi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ilə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lazım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olan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məsələni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həll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edir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Proqram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təminatı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iki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hissəyə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bölünür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ümumi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tətbiqi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Ümumi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proqram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təminatı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hesablama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sisteminin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resurslarının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düzgün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bölünməsini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istifadə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edilməsini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təmin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edir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Tətbiqi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proqram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təminatı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özündə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istifadəçinin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tətbiqi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programlar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paketini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birləşdirir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 Bu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proqramlar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paketində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istifadəçinin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konkret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məsələsini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həll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edə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biləcək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proqramlar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olur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Ümumi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proqram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təminatının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tərkibinə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aşağıdakı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proqramlar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daxildir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əməliyyat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sistemi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proqramlaşdırma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dilləri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texniki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xidmət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proqramları</a:t>
            </a:r>
            <a:endParaRPr lang="en-US" i="1" dirty="0">
              <a:latin typeface="Times New Roman" pitchFamily="18" charset="0"/>
              <a:cs typeface="Times New Roman" pitchFamily="18" charset="0"/>
            </a:endParaRPr>
          </a:p>
          <a:p>
            <a:endParaRPr lang="ru-RU" dirty="0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Картинки по запросу Kompüterin proqram təminatı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476672"/>
            <a:ext cx="7560840" cy="63813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000108"/>
            <a:ext cx="8229600" cy="5572164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>
                <a:latin typeface="Times New Roman" pitchFamily="18" charset="0"/>
                <a:cs typeface="Times New Roman" pitchFamily="18" charset="0"/>
              </a:rPr>
              <a:t>Əməliyyat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sistemi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hesablama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prosesini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həyata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keçirən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texniki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vasitələlərin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idarə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olunmasıni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təmin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edən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proqramlar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toplusundan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ibarətdir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Kompüter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işə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salındıqda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əməliyyat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sistemi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başqa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proqramlara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nəzərən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ilkin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olaraq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əməli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yaddaş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qurğusuna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yüklənir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o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digər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proqramların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işləməsi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üçün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mühit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yaradır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Əməliyyat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sistemi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eyni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zamanda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kompüterlərdə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çoxməsələli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yaddaşın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həll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vaxtının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bölünməsi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qırılmaların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təşkili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s.)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iş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rejiminin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təşkilini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təmin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edir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Kompüterlərdə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bir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neçə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tip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əməliyyat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sistemlərindən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istifadə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edirlər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MS DOS, OS/2, Windows 9x, Unix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s.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Fərdi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kompüterlərdə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əsasən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Windows XP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(2003-cü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ildə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yarad</a:t>
            </a:r>
            <a:r>
              <a:rPr lang="az-Latn-AZ" dirty="0">
                <a:latin typeface="Times New Roman" pitchFamily="18" charset="0"/>
                <a:cs typeface="Times New Roman" pitchFamily="18" charset="0"/>
              </a:rPr>
              <a:t>ıl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mışdır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əməliyyat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sistemi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proqram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təminatından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geniş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istifadə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olunur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Windows XP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çoxməsələli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əməliyyat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sistem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olub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qrafiki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pəncərə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istifadəci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interfeysinə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malikdir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dirty="0" err="1">
                <a:latin typeface="Times New Roman" pitchFamily="18" charset="0"/>
                <a:cs typeface="Times New Roman" pitchFamily="18" charset="0"/>
              </a:rPr>
              <a:t>Proqramlaşdırma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dilləri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proqram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modullarından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ibarət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olub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məsələnin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həll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mərhələsinə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hazırlığını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təmin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edir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Proqramlaşdırma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dilləri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iki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hissəyə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bölünür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u="sng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aşağı</a:t>
            </a:r>
            <a:r>
              <a:rPr lang="en-US" u="sng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u="sng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səviyyəli</a:t>
            </a:r>
            <a:r>
              <a:rPr lang="en-US" u="sng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u="sng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dillər</a:t>
            </a:r>
            <a:r>
              <a:rPr lang="en-US" i="1" u="sng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(Assembler,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Avtokod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və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s.), </a:t>
            </a:r>
            <a:r>
              <a:rPr lang="en-US" u="sng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yüksək</a:t>
            </a:r>
            <a:r>
              <a:rPr lang="en-US" u="sng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u="sng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səviyyəli</a:t>
            </a:r>
            <a:r>
              <a:rPr lang="en-US" u="sng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u="sng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dillər</a:t>
            </a:r>
            <a:r>
              <a:rPr lang="en-US" u="sng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(Fortran,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Alqol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Kobol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 Basic, Pascal,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Ci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və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s.).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142984"/>
            <a:ext cx="8229600" cy="5181616"/>
          </a:xfrm>
        </p:spPr>
        <p:txBody>
          <a:bodyPr>
            <a:normAutofit fontScale="85000" lnSpcReduction="10000"/>
          </a:bodyPr>
          <a:lstStyle/>
          <a:p>
            <a:r>
              <a:rPr lang="en-US" i="1" dirty="0"/>
              <a:t> </a:t>
            </a:r>
            <a:r>
              <a:rPr lang="en-US" i="1" dirty="0" err="1"/>
              <a:t>Aşağı</a:t>
            </a:r>
            <a:r>
              <a:rPr lang="en-US" i="1" dirty="0"/>
              <a:t> </a:t>
            </a:r>
            <a:r>
              <a:rPr lang="en-US" i="1" dirty="0" err="1"/>
              <a:t>səviyyəli</a:t>
            </a:r>
            <a:r>
              <a:rPr lang="en-US" i="1" dirty="0"/>
              <a:t> </a:t>
            </a:r>
            <a:r>
              <a:rPr lang="en-US" i="1" dirty="0" err="1"/>
              <a:t>dillərdən</a:t>
            </a:r>
            <a:r>
              <a:rPr lang="en-US" i="1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proqramçılar</a:t>
            </a:r>
            <a:r>
              <a:rPr lang="en-US" dirty="0"/>
              <a:t> </a:t>
            </a:r>
            <a:r>
              <a:rPr lang="en-US" dirty="0" err="1"/>
              <a:t>istifadə</a:t>
            </a:r>
            <a:r>
              <a:rPr lang="en-US" dirty="0"/>
              <a:t> </a:t>
            </a:r>
            <a:r>
              <a:rPr lang="en-US" dirty="0" err="1"/>
              <a:t>edir</a:t>
            </a:r>
            <a:r>
              <a:rPr lang="en-US" i="1" dirty="0"/>
              <a:t>. </a:t>
            </a:r>
            <a:r>
              <a:rPr lang="en-US" i="1" dirty="0" err="1"/>
              <a:t>Yuxarı</a:t>
            </a:r>
            <a:r>
              <a:rPr lang="en-US" i="1" dirty="0"/>
              <a:t> </a:t>
            </a:r>
            <a:r>
              <a:rPr lang="en-US" i="1" dirty="0" err="1"/>
              <a:t>səviyyəli</a:t>
            </a:r>
            <a:r>
              <a:rPr lang="en-US" dirty="0"/>
              <a:t> </a:t>
            </a:r>
            <a:r>
              <a:rPr lang="en-US" dirty="0" err="1"/>
              <a:t>proqramlaşdırma</a:t>
            </a:r>
            <a:r>
              <a:rPr lang="en-US" dirty="0"/>
              <a:t> </a:t>
            </a:r>
            <a:r>
              <a:rPr lang="en-US" dirty="0" err="1"/>
              <a:t>dillərində</a:t>
            </a:r>
            <a:r>
              <a:rPr lang="en-US" dirty="0"/>
              <a:t> </a:t>
            </a:r>
            <a:r>
              <a:rPr lang="en-US" dirty="0" err="1"/>
              <a:t>hər</a:t>
            </a:r>
            <a:r>
              <a:rPr lang="en-US" dirty="0"/>
              <a:t> operator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neçə</a:t>
            </a:r>
            <a:r>
              <a:rPr lang="en-US" dirty="0"/>
              <a:t> </a:t>
            </a:r>
            <a:r>
              <a:rPr lang="en-US" dirty="0" err="1"/>
              <a:t>maşın</a:t>
            </a:r>
            <a:r>
              <a:rPr lang="en-US" dirty="0"/>
              <a:t> </a:t>
            </a:r>
            <a:r>
              <a:rPr lang="en-US" dirty="0" err="1"/>
              <a:t>əmri</a:t>
            </a:r>
            <a:r>
              <a:rPr lang="en-US" dirty="0"/>
              <a:t> </a:t>
            </a:r>
            <a:r>
              <a:rPr lang="en-US" dirty="0" err="1"/>
              <a:t>ilə</a:t>
            </a:r>
            <a:r>
              <a:rPr lang="en-US" dirty="0"/>
              <a:t> </a:t>
            </a:r>
            <a:r>
              <a:rPr lang="en-US" dirty="0" err="1"/>
              <a:t>əvəz</a:t>
            </a:r>
            <a:r>
              <a:rPr lang="en-US" dirty="0"/>
              <a:t> </a:t>
            </a:r>
            <a:r>
              <a:rPr lang="en-US" dirty="0" err="1"/>
              <a:t>edilə</a:t>
            </a:r>
            <a:r>
              <a:rPr lang="en-US" dirty="0"/>
              <a:t> </a:t>
            </a:r>
            <a:r>
              <a:rPr lang="en-US" dirty="0" err="1"/>
              <a:t>bilər</a:t>
            </a:r>
            <a:r>
              <a:rPr lang="en-US" dirty="0"/>
              <a:t>,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isə</a:t>
            </a:r>
            <a:r>
              <a:rPr lang="en-US" dirty="0"/>
              <a:t> </a:t>
            </a:r>
            <a:r>
              <a:rPr lang="en-US" dirty="0" err="1"/>
              <a:t>yaddaşda</a:t>
            </a:r>
            <a:r>
              <a:rPr lang="en-US" dirty="0"/>
              <a:t> </a:t>
            </a:r>
            <a:r>
              <a:rPr lang="en-US" dirty="0" err="1"/>
              <a:t>çox</a:t>
            </a:r>
            <a:r>
              <a:rPr lang="en-US" dirty="0"/>
              <a:t> </a:t>
            </a:r>
            <a:r>
              <a:rPr lang="en-US" dirty="0" err="1"/>
              <a:t>yer</a:t>
            </a:r>
            <a:r>
              <a:rPr lang="en-US" dirty="0"/>
              <a:t> </a:t>
            </a:r>
            <a:r>
              <a:rPr lang="en-US" dirty="0" err="1"/>
              <a:t>tutur</a:t>
            </a:r>
            <a:r>
              <a:rPr lang="en-US" dirty="0"/>
              <a:t>. </a:t>
            </a:r>
            <a:r>
              <a:rPr lang="en-US" dirty="0" err="1"/>
              <a:t>Yüksək</a:t>
            </a:r>
            <a:r>
              <a:rPr lang="en-US" dirty="0"/>
              <a:t> </a:t>
            </a:r>
            <a:r>
              <a:rPr lang="en-US" dirty="0" err="1"/>
              <a:t>səviyyəli</a:t>
            </a:r>
            <a:r>
              <a:rPr lang="en-US" dirty="0"/>
              <a:t> </a:t>
            </a:r>
            <a:r>
              <a:rPr lang="en-US" dirty="0" err="1"/>
              <a:t>dillərdən</a:t>
            </a:r>
            <a:r>
              <a:rPr lang="en-US" dirty="0"/>
              <a:t> </a:t>
            </a:r>
            <a:r>
              <a:rPr lang="en-US" dirty="0" err="1"/>
              <a:t>isə</a:t>
            </a:r>
            <a:r>
              <a:rPr lang="en-US" dirty="0"/>
              <a:t> </a:t>
            </a:r>
            <a:r>
              <a:rPr lang="en-US" dirty="0" err="1"/>
              <a:t>tətbiqi</a:t>
            </a:r>
            <a:r>
              <a:rPr lang="en-US" dirty="0"/>
              <a:t> </a:t>
            </a:r>
            <a:r>
              <a:rPr lang="en-US" dirty="0" err="1"/>
              <a:t>proqramçılar</a:t>
            </a:r>
            <a:r>
              <a:rPr lang="en-US" dirty="0"/>
              <a:t> </a:t>
            </a:r>
            <a:r>
              <a:rPr lang="en-US" dirty="0" err="1"/>
              <a:t>istifadə</a:t>
            </a:r>
            <a:r>
              <a:rPr lang="en-US" dirty="0"/>
              <a:t> </a:t>
            </a:r>
            <a:r>
              <a:rPr lang="en-US" dirty="0" err="1"/>
              <a:t>edir</a:t>
            </a:r>
            <a:r>
              <a:rPr lang="en-US" dirty="0"/>
              <a:t>. </a:t>
            </a:r>
            <a:r>
              <a:rPr lang="en-US" dirty="0" err="1"/>
              <a:t>Tətbiqi</a:t>
            </a:r>
            <a:r>
              <a:rPr lang="en-US" dirty="0"/>
              <a:t> </a:t>
            </a:r>
            <a:r>
              <a:rPr lang="en-US" dirty="0" err="1"/>
              <a:t>proqram</a:t>
            </a:r>
            <a:r>
              <a:rPr lang="en-US" dirty="0"/>
              <a:t> </a:t>
            </a:r>
            <a:r>
              <a:rPr lang="en-US" dirty="0" err="1"/>
              <a:t>paketi</a:t>
            </a:r>
            <a:r>
              <a:rPr lang="en-US" dirty="0"/>
              <a:t> </a:t>
            </a:r>
            <a:r>
              <a:rPr lang="en-US" i="1" dirty="0"/>
              <a:t>(TPP) </a:t>
            </a:r>
            <a:r>
              <a:rPr lang="en-US" dirty="0"/>
              <a:t>– </a:t>
            </a:r>
            <a:r>
              <a:rPr lang="en-US" dirty="0" err="1"/>
              <a:t>istifadəçinin</a:t>
            </a:r>
            <a:r>
              <a:rPr lang="en-US" dirty="0"/>
              <a:t> </a:t>
            </a:r>
            <a:r>
              <a:rPr lang="en-US" dirty="0" err="1"/>
              <a:t>müəyyən</a:t>
            </a:r>
            <a:r>
              <a:rPr lang="en-US" dirty="0"/>
              <a:t> </a:t>
            </a:r>
            <a:r>
              <a:rPr lang="en-US" dirty="0" err="1"/>
              <a:t>sinif</a:t>
            </a:r>
            <a:r>
              <a:rPr lang="en-US" dirty="0"/>
              <a:t> </a:t>
            </a:r>
            <a:r>
              <a:rPr lang="en-US" dirty="0" err="1"/>
              <a:t>məsələlərini</a:t>
            </a:r>
            <a:r>
              <a:rPr lang="en-US" dirty="0"/>
              <a:t> </a:t>
            </a:r>
            <a:r>
              <a:rPr lang="en-US" dirty="0" err="1"/>
              <a:t>həll</a:t>
            </a:r>
            <a:r>
              <a:rPr lang="en-US" dirty="0"/>
              <a:t> </a:t>
            </a:r>
            <a:r>
              <a:rPr lang="en-US" dirty="0" err="1"/>
              <a:t>etmək</a:t>
            </a:r>
            <a:r>
              <a:rPr lang="en-US" dirty="0"/>
              <a:t> </a:t>
            </a:r>
            <a:r>
              <a:rPr lang="en-US" dirty="0" err="1"/>
              <a:t>üçündür</a:t>
            </a:r>
            <a:r>
              <a:rPr lang="en-US" dirty="0"/>
              <a:t>. Bu </a:t>
            </a:r>
            <a:r>
              <a:rPr lang="en-US" dirty="0" err="1"/>
              <a:t>proqram</a:t>
            </a:r>
            <a:r>
              <a:rPr lang="en-US" dirty="0"/>
              <a:t> </a:t>
            </a:r>
            <a:r>
              <a:rPr lang="en-US" dirty="0" err="1"/>
              <a:t>paketləri</a:t>
            </a:r>
            <a:r>
              <a:rPr lang="en-US" dirty="0"/>
              <a:t> </a:t>
            </a:r>
            <a:r>
              <a:rPr lang="en-US" dirty="0" err="1"/>
              <a:t>istifadəçinin</a:t>
            </a:r>
            <a:r>
              <a:rPr lang="en-US" dirty="0"/>
              <a:t> </a:t>
            </a:r>
            <a:r>
              <a:rPr lang="en-US" dirty="0" err="1"/>
              <a:t>aşağıda</a:t>
            </a:r>
            <a:r>
              <a:rPr lang="en-US" dirty="0"/>
              <a:t> </a:t>
            </a:r>
            <a:r>
              <a:rPr lang="en-US" dirty="0" err="1"/>
              <a:t>göstərilən</a:t>
            </a:r>
            <a:r>
              <a:rPr lang="en-US" dirty="0"/>
              <a:t> </a:t>
            </a:r>
            <a:r>
              <a:rPr lang="en-US" dirty="0" err="1"/>
              <a:t>işlərini</a:t>
            </a:r>
            <a:r>
              <a:rPr lang="en-US" dirty="0"/>
              <a:t> </a:t>
            </a:r>
            <a:r>
              <a:rPr lang="en-US" dirty="0" err="1"/>
              <a:t>yerinə</a:t>
            </a:r>
            <a:r>
              <a:rPr lang="en-US" dirty="0"/>
              <a:t> </a:t>
            </a:r>
            <a:r>
              <a:rPr lang="en-US" dirty="0" err="1"/>
              <a:t>yetirir</a:t>
            </a:r>
            <a:r>
              <a:rPr lang="en-US" dirty="0"/>
              <a:t>:</a:t>
            </a:r>
          </a:p>
          <a:p>
            <a:r>
              <a:rPr lang="en-US" i="1" dirty="0" err="1">
                <a:solidFill>
                  <a:srgbClr val="002060"/>
                </a:solidFill>
              </a:rPr>
              <a:t>mətnlərin</a:t>
            </a:r>
            <a:r>
              <a:rPr lang="en-US" i="1" dirty="0">
                <a:solidFill>
                  <a:srgbClr val="002060"/>
                </a:solidFill>
              </a:rPr>
              <a:t> </a:t>
            </a:r>
            <a:r>
              <a:rPr lang="en-US" i="1" dirty="0" err="1">
                <a:solidFill>
                  <a:srgbClr val="002060"/>
                </a:solidFill>
              </a:rPr>
              <a:t>emalı</a:t>
            </a:r>
            <a:r>
              <a:rPr lang="en-US" i="1" dirty="0">
                <a:solidFill>
                  <a:srgbClr val="002060"/>
                </a:solidFill>
              </a:rPr>
              <a:t> </a:t>
            </a:r>
            <a:r>
              <a:rPr lang="en-US" i="1" dirty="0">
                <a:solidFill>
                  <a:srgbClr val="C00000"/>
                </a:solidFill>
              </a:rPr>
              <a:t>(Lexicon, </a:t>
            </a:r>
            <a:r>
              <a:rPr lang="en-US" i="1" dirty="0" err="1">
                <a:solidFill>
                  <a:srgbClr val="C00000"/>
                </a:solidFill>
              </a:rPr>
              <a:t>ChiWriter</a:t>
            </a:r>
            <a:r>
              <a:rPr lang="en-US" i="1" dirty="0">
                <a:solidFill>
                  <a:srgbClr val="C00000"/>
                </a:solidFill>
              </a:rPr>
              <a:t>, Word </a:t>
            </a:r>
            <a:r>
              <a:rPr lang="en-US" i="1" dirty="0" err="1">
                <a:solidFill>
                  <a:srgbClr val="C00000"/>
                </a:solidFill>
              </a:rPr>
              <a:t>və</a:t>
            </a:r>
            <a:r>
              <a:rPr lang="en-US" i="1" dirty="0">
                <a:solidFill>
                  <a:srgbClr val="C00000"/>
                </a:solidFill>
              </a:rPr>
              <a:t> s.)</a:t>
            </a:r>
          </a:p>
          <a:p>
            <a:r>
              <a:rPr lang="en-US" i="1" dirty="0" err="1">
                <a:solidFill>
                  <a:srgbClr val="002060"/>
                </a:solidFill>
              </a:rPr>
              <a:t>elektron</a:t>
            </a:r>
            <a:r>
              <a:rPr lang="en-US" i="1" dirty="0">
                <a:solidFill>
                  <a:srgbClr val="002060"/>
                </a:solidFill>
              </a:rPr>
              <a:t> </a:t>
            </a:r>
            <a:r>
              <a:rPr lang="en-US" i="1" dirty="0" err="1">
                <a:solidFill>
                  <a:srgbClr val="002060"/>
                </a:solidFill>
              </a:rPr>
              <a:t>cədvəllərin</a:t>
            </a:r>
            <a:r>
              <a:rPr lang="en-US" i="1" dirty="0">
                <a:solidFill>
                  <a:srgbClr val="002060"/>
                </a:solidFill>
              </a:rPr>
              <a:t> </a:t>
            </a:r>
            <a:r>
              <a:rPr lang="en-US" i="1" dirty="0" err="1">
                <a:solidFill>
                  <a:srgbClr val="002060"/>
                </a:solidFill>
              </a:rPr>
              <a:t>emalı</a:t>
            </a:r>
            <a:r>
              <a:rPr lang="en-US" i="1" dirty="0">
                <a:solidFill>
                  <a:srgbClr val="002060"/>
                </a:solidFill>
              </a:rPr>
              <a:t> </a:t>
            </a:r>
            <a:r>
              <a:rPr lang="en-US" i="1" dirty="0">
                <a:solidFill>
                  <a:srgbClr val="C00000"/>
                </a:solidFill>
              </a:rPr>
              <a:t>(Excel, Lotus </a:t>
            </a:r>
            <a:r>
              <a:rPr lang="en-US" i="1" dirty="0" err="1">
                <a:solidFill>
                  <a:srgbClr val="C00000"/>
                </a:solidFill>
              </a:rPr>
              <a:t>və</a:t>
            </a:r>
            <a:r>
              <a:rPr lang="en-US" i="1" dirty="0">
                <a:solidFill>
                  <a:srgbClr val="C00000"/>
                </a:solidFill>
              </a:rPr>
              <a:t> s.)</a:t>
            </a:r>
          </a:p>
          <a:p>
            <a:r>
              <a:rPr lang="en-US" i="1" dirty="0"/>
              <a:t> </a:t>
            </a:r>
            <a:r>
              <a:rPr lang="en-US" i="1" dirty="0" err="1">
                <a:solidFill>
                  <a:srgbClr val="002060"/>
                </a:solidFill>
              </a:rPr>
              <a:t>verilənlər</a:t>
            </a:r>
            <a:r>
              <a:rPr lang="en-US" i="1" dirty="0">
                <a:solidFill>
                  <a:srgbClr val="002060"/>
                </a:solidFill>
              </a:rPr>
              <a:t> </a:t>
            </a:r>
            <a:r>
              <a:rPr lang="en-US" i="1" dirty="0" err="1">
                <a:solidFill>
                  <a:srgbClr val="002060"/>
                </a:solidFill>
              </a:rPr>
              <a:t>bazasının</a:t>
            </a:r>
            <a:r>
              <a:rPr lang="en-US" i="1" dirty="0">
                <a:solidFill>
                  <a:srgbClr val="002060"/>
                </a:solidFill>
              </a:rPr>
              <a:t> </a:t>
            </a:r>
            <a:r>
              <a:rPr lang="en-US" i="1" dirty="0" err="1">
                <a:solidFill>
                  <a:srgbClr val="002060"/>
                </a:solidFill>
              </a:rPr>
              <a:t>idarəsi</a:t>
            </a:r>
            <a:r>
              <a:rPr lang="en-US" i="1" dirty="0">
                <a:solidFill>
                  <a:srgbClr val="002060"/>
                </a:solidFill>
              </a:rPr>
              <a:t> </a:t>
            </a:r>
            <a:r>
              <a:rPr lang="en-US" i="1" dirty="0">
                <a:solidFill>
                  <a:srgbClr val="C00000"/>
                </a:solidFill>
              </a:rPr>
              <a:t>(Fox Pro, Paradox, Access </a:t>
            </a:r>
            <a:r>
              <a:rPr lang="en-US" i="1" dirty="0" err="1">
                <a:solidFill>
                  <a:srgbClr val="C00000"/>
                </a:solidFill>
              </a:rPr>
              <a:t>və</a:t>
            </a:r>
            <a:r>
              <a:rPr lang="en-US" i="1" dirty="0">
                <a:solidFill>
                  <a:srgbClr val="C00000"/>
                </a:solidFill>
              </a:rPr>
              <a:t> s.)</a:t>
            </a:r>
          </a:p>
          <a:p>
            <a:r>
              <a:rPr lang="en-US" i="1" dirty="0">
                <a:solidFill>
                  <a:srgbClr val="002060"/>
                </a:solidFill>
              </a:rPr>
              <a:t> </a:t>
            </a:r>
            <a:r>
              <a:rPr lang="en-US" i="1" dirty="0" err="1">
                <a:solidFill>
                  <a:srgbClr val="002060"/>
                </a:solidFill>
              </a:rPr>
              <a:t>kommunikasiya</a:t>
            </a:r>
            <a:r>
              <a:rPr lang="en-US" i="1" dirty="0">
                <a:solidFill>
                  <a:srgbClr val="002060"/>
                </a:solidFill>
              </a:rPr>
              <a:t> </a:t>
            </a:r>
            <a:r>
              <a:rPr lang="en-US" i="1" dirty="0">
                <a:solidFill>
                  <a:srgbClr val="C00000"/>
                </a:solidFill>
              </a:rPr>
              <a:t>(Internet Explorer, Netscape Communicator)</a:t>
            </a:r>
          </a:p>
          <a:p>
            <a:r>
              <a:rPr lang="en-US" dirty="0" err="1"/>
              <a:t>Texniki</a:t>
            </a:r>
            <a:r>
              <a:rPr lang="en-US" dirty="0"/>
              <a:t> </a:t>
            </a:r>
            <a:r>
              <a:rPr lang="en-US" dirty="0" err="1"/>
              <a:t>xidmət</a:t>
            </a:r>
            <a:r>
              <a:rPr lang="en-US" dirty="0"/>
              <a:t> </a:t>
            </a:r>
            <a:r>
              <a:rPr lang="en-US" dirty="0" err="1"/>
              <a:t>proqramları</a:t>
            </a:r>
            <a:r>
              <a:rPr lang="en-US" dirty="0"/>
              <a:t> </a:t>
            </a:r>
            <a:r>
              <a:rPr lang="en-US" dirty="0" err="1"/>
              <a:t>kompüterlərin</a:t>
            </a:r>
            <a:r>
              <a:rPr lang="en-US" dirty="0"/>
              <a:t> </a:t>
            </a:r>
            <a:r>
              <a:rPr lang="en-US" dirty="0" err="1"/>
              <a:t>işləmə</a:t>
            </a:r>
            <a:r>
              <a:rPr lang="en-US" dirty="0"/>
              <a:t> </a:t>
            </a:r>
            <a:r>
              <a:rPr lang="en-US" dirty="0" err="1"/>
              <a:t>vəziyyətini</a:t>
            </a:r>
            <a:r>
              <a:rPr lang="en-US" dirty="0"/>
              <a:t> </a:t>
            </a:r>
            <a:r>
              <a:rPr lang="en-US" dirty="0" err="1"/>
              <a:t>yoxlamaq</a:t>
            </a:r>
            <a:r>
              <a:rPr lang="en-US" dirty="0"/>
              <a:t> </a:t>
            </a:r>
            <a:r>
              <a:rPr lang="en-US" dirty="0" err="1"/>
              <a:t>üçündür</a:t>
            </a:r>
            <a:r>
              <a:rPr lang="en-US" dirty="0"/>
              <a:t>. Bu </a:t>
            </a:r>
            <a:r>
              <a:rPr lang="en-US" dirty="0" err="1"/>
              <a:t>proqramlar</a:t>
            </a:r>
            <a:r>
              <a:rPr lang="en-US" dirty="0"/>
              <a:t> </a:t>
            </a:r>
            <a:r>
              <a:rPr lang="en-US" i="1" dirty="0"/>
              <a:t>(Norton </a:t>
            </a:r>
            <a:r>
              <a:rPr lang="en-US" i="1" dirty="0" err="1"/>
              <a:t>Utilites</a:t>
            </a:r>
            <a:r>
              <a:rPr lang="en-US" i="1" dirty="0"/>
              <a:t>, PC Tool Deluxe </a:t>
            </a:r>
            <a:r>
              <a:rPr lang="en-US" i="1" dirty="0" err="1"/>
              <a:t>və</a:t>
            </a:r>
            <a:r>
              <a:rPr lang="en-US" i="1" dirty="0"/>
              <a:t> s.)</a:t>
            </a:r>
            <a:r>
              <a:rPr lang="en-US" dirty="0"/>
              <a:t> </a:t>
            </a:r>
            <a:r>
              <a:rPr lang="en-US" dirty="0" err="1"/>
              <a:t>kompüterin</a:t>
            </a:r>
            <a:r>
              <a:rPr lang="en-US" dirty="0"/>
              <a:t> </a:t>
            </a:r>
            <a:r>
              <a:rPr lang="en-US" dirty="0" err="1"/>
              <a:t>ayrı-ayrı</a:t>
            </a:r>
            <a:r>
              <a:rPr lang="en-US" dirty="0"/>
              <a:t> </a:t>
            </a:r>
            <a:r>
              <a:rPr lang="en-US" dirty="0" err="1"/>
              <a:t>qurğularının</a:t>
            </a:r>
            <a:r>
              <a:rPr lang="en-US" dirty="0"/>
              <a:t> normal </a:t>
            </a:r>
            <a:r>
              <a:rPr lang="en-US" dirty="0" err="1"/>
              <a:t>fəaliyyətinin</a:t>
            </a:r>
            <a:r>
              <a:rPr lang="en-US" dirty="0"/>
              <a:t> </a:t>
            </a:r>
            <a:r>
              <a:rPr lang="en-US" dirty="0" err="1"/>
              <a:t>yoxlanmasını</a:t>
            </a:r>
            <a:r>
              <a:rPr lang="en-US" dirty="0"/>
              <a:t> </a:t>
            </a:r>
            <a:r>
              <a:rPr lang="en-US" dirty="0" err="1"/>
              <a:t>həyata</a:t>
            </a:r>
            <a:r>
              <a:rPr lang="en-US" dirty="0"/>
              <a:t> </a:t>
            </a:r>
            <a:r>
              <a:rPr lang="en-US" dirty="0" err="1"/>
              <a:t>keçirir</a:t>
            </a:r>
            <a:r>
              <a:rPr lang="en-US" dirty="0"/>
              <a:t>.</a:t>
            </a:r>
          </a:p>
          <a:p>
            <a:endParaRPr lang="ru-RU" dirty="0"/>
          </a:p>
        </p:txBody>
      </p:sp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340768"/>
            <a:ext cx="8229600" cy="1143000"/>
          </a:xfrm>
        </p:spPr>
        <p:txBody>
          <a:bodyPr>
            <a:prstTxWarp prst="textWave1">
              <a:avLst/>
            </a:prstTxWarp>
          </a:bodyPr>
          <a:lstStyle/>
          <a:p>
            <a:r>
              <a:rPr lang="az-Latn-AZ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Kompüterin tarixi</a:t>
            </a:r>
            <a:endParaRPr lang="ru-RU" b="1" i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95536" y="2924944"/>
            <a:ext cx="8496944" cy="2448272"/>
          </a:xfrm>
        </p:spPr>
        <p:txBody>
          <a:bodyPr>
            <a:noAutofit/>
          </a:bodyPr>
          <a:lstStyle/>
          <a:p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İnformatikanın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əsas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tərkib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hissəsi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olan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kompüter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texnikası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kompüterlərin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yaranması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və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inkişaf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mərhələlərini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təsnifatını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və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arxitekturasını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aparat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və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proqram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vasitələrini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əhatə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etdiyinə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görə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İnformatikanın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inkişaf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tarixi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də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kompüter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texnikasının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inkişaf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tarixinə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3200" b="1" i="1" u="sng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Blez</a:t>
            </a:r>
            <a:r>
              <a:rPr lang="en-US" sz="3200" b="1" i="1" u="sng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i="1" u="sng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Paskal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 1642-ci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ildə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cəmləyici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maşın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hazırlamışdır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. </a:t>
            </a:r>
            <a:endParaRPr lang="ru-RU" sz="3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allAtOnce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mputer Basics_ Inside a-VideoIndirelim.com">
            <a:hlinkClick r:id="" action="ppaction://media"/>
            <a:extLst>
              <a:ext uri="{FF2B5EF4-FFF2-40B4-BE49-F238E27FC236}">
                <a16:creationId xmlns:a16="http://schemas.microsoft.com/office/drawing/2014/main" id="{71F3043D-4417-F1E5-0D8C-399B648F3E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9675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01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18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76672" y="1196752"/>
            <a:ext cx="8867328" cy="503874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az-Latn-AZ" sz="4400" b="1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Diqqətinizə  görə  təşəkkür  edirəm!</a:t>
            </a:r>
          </a:p>
        </p:txBody>
      </p:sp>
      <p:pic>
        <p:nvPicPr>
          <p:cNvPr id="4" name="Рисунок 3" descr="lc_06_comp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3688" y="2204864"/>
            <a:ext cx="5472608" cy="4320480"/>
          </a:xfrm>
          <a:prstGeom prst="rect">
            <a:avLst/>
          </a:prstGeom>
        </p:spPr>
      </p:pic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2" name="Picture 6" descr="300px-Arts_et_Metiers_Pascaline_dsc03869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755576" y="1705036"/>
            <a:ext cx="5760640" cy="3796654"/>
          </a:xfrm>
          <a:noFill/>
        </p:spPr>
      </p:pic>
      <p:sp>
        <p:nvSpPr>
          <p:cNvPr id="19463" name="Text Box 7"/>
          <p:cNvSpPr txBox="1">
            <a:spLocks noChangeArrowheads="1"/>
          </p:cNvSpPr>
          <p:nvPr/>
        </p:nvSpPr>
        <p:spPr bwMode="auto">
          <a:xfrm>
            <a:off x="-1692696" y="978635"/>
            <a:ext cx="8964613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az-Latn-AZ" altLang="ru-RU" sz="3200" dirty="0"/>
              <a:t>                              Paskalın yaratdığı bu maşın</a:t>
            </a:r>
            <a:endParaRPr lang="ru-RU" altLang="ru-RU" sz="3200" dirty="0">
              <a:solidFill>
                <a:srgbClr val="9900CC"/>
              </a:solidFill>
            </a:endParaRPr>
          </a:p>
        </p:txBody>
      </p:sp>
      <p:sp>
        <p:nvSpPr>
          <p:cNvPr id="19464" name="WordArt 8"/>
          <p:cNvSpPr>
            <a:spLocks noChangeArrowheads="1" noChangeShapeType="1" noTextEdit="1"/>
          </p:cNvSpPr>
          <p:nvPr/>
        </p:nvSpPr>
        <p:spPr bwMode="auto">
          <a:xfrm>
            <a:off x="6728444" y="1957990"/>
            <a:ext cx="1655763" cy="792162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scene3d>
              <a:camera prst="legacyPerspectiveFront">
                <a:rot lat="20519992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r>
              <a:rPr lang="en-CA" sz="36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Times New Roman"/>
                <a:cs typeface="Times New Roman"/>
              </a:rPr>
              <a:t> "</a:t>
            </a:r>
            <a:r>
              <a:rPr lang="en-CA" sz="3600" kern="10" dirty="0" err="1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Times New Roman"/>
                <a:cs typeface="Times New Roman"/>
              </a:rPr>
              <a:t>Paskalina</a:t>
            </a:r>
            <a:r>
              <a:rPr lang="en-CA" sz="36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Times New Roman"/>
                <a:cs typeface="Times New Roman"/>
              </a:rPr>
              <a:t>"</a:t>
            </a:r>
          </a:p>
        </p:txBody>
      </p:sp>
      <p:sp>
        <p:nvSpPr>
          <p:cNvPr id="19465" name="Line 9"/>
          <p:cNvSpPr>
            <a:spLocks noChangeShapeType="1"/>
          </p:cNvSpPr>
          <p:nvPr/>
        </p:nvSpPr>
        <p:spPr bwMode="auto">
          <a:xfrm flipH="1">
            <a:off x="6876256" y="2970551"/>
            <a:ext cx="503237" cy="503238"/>
          </a:xfrm>
          <a:prstGeom prst="line">
            <a:avLst/>
          </a:prstGeom>
          <a:noFill/>
          <a:ln w="28575">
            <a:solidFill>
              <a:srgbClr val="9900CC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CA"/>
          </a:p>
        </p:txBody>
      </p:sp>
      <p:sp>
        <p:nvSpPr>
          <p:cNvPr id="19466" name="Text Box 10"/>
          <p:cNvSpPr txBox="1">
            <a:spLocks noChangeArrowheads="1"/>
          </p:cNvSpPr>
          <p:nvPr/>
        </p:nvSpPr>
        <p:spPr bwMode="auto">
          <a:xfrm>
            <a:off x="124841" y="5868561"/>
            <a:ext cx="907370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az-Latn-AZ" altLang="ru-RU" sz="3200" dirty="0"/>
              <a:t> </a:t>
            </a:r>
            <a:r>
              <a:rPr lang="az-Latn-AZ" altLang="ru-RU" sz="3200" b="1" dirty="0">
                <a:solidFill>
                  <a:srgbClr val="CC0000"/>
                </a:solidFill>
              </a:rPr>
              <a:t>50</a:t>
            </a:r>
            <a:r>
              <a:rPr lang="az-Latn-AZ" altLang="ru-RU" sz="3200" b="1" dirty="0">
                <a:solidFill>
                  <a:srgbClr val="0000CC"/>
                </a:solidFill>
              </a:rPr>
              <a:t> nüsxəsini hazırladı. </a:t>
            </a:r>
            <a:r>
              <a:rPr lang="az-Latn-AZ" altLang="ru-RU" sz="3200" b="1" dirty="0">
                <a:solidFill>
                  <a:srgbClr val="CC0000"/>
                </a:solidFill>
              </a:rPr>
              <a:t>8-i</a:t>
            </a:r>
            <a:r>
              <a:rPr lang="az-Latn-AZ" altLang="ru-RU" sz="3200" b="1" dirty="0">
                <a:solidFill>
                  <a:srgbClr val="0000CC"/>
                </a:solidFill>
              </a:rPr>
              <a:t> bu günə gəlib çatıb.</a:t>
            </a:r>
            <a:endParaRPr lang="ru-RU" altLang="ru-RU" sz="3200" b="1" dirty="0">
              <a:solidFill>
                <a:srgbClr val="0000CC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C8D904-66E3-C86F-1F4D-BEA26119D49E}"/>
              </a:ext>
            </a:extLst>
          </p:cNvPr>
          <p:cNvSpPr txBox="1"/>
          <p:nvPr/>
        </p:nvSpPr>
        <p:spPr>
          <a:xfrm>
            <a:off x="6742880" y="3815461"/>
            <a:ext cx="2088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err="1"/>
              <a:t>adlanırdı</a:t>
            </a:r>
            <a:r>
              <a:rPr lang="en-GB" sz="3200" dirty="0"/>
              <a:t>.</a:t>
            </a: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9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" dur="20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4" grpId="0" animBg="1"/>
      <p:bldP spid="1946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одержимое 2"/>
          <p:cNvSpPr>
            <a:spLocks noGrp="1"/>
          </p:cNvSpPr>
          <p:nvPr>
            <p:ph idx="1"/>
          </p:nvPr>
        </p:nvSpPr>
        <p:spPr>
          <a:xfrm>
            <a:off x="179512" y="1196752"/>
            <a:ext cx="8964488" cy="3096344"/>
          </a:xfrm>
        </p:spPr>
        <p:txBody>
          <a:bodyPr>
            <a:noAutofit/>
          </a:bodyPr>
          <a:lstStyle/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1830</a:t>
            </a:r>
            <a:r>
              <a:rPr lang="az-Latn-AZ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-cu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ildə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2800" b="1" i="1" u="sng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Çarlz</a:t>
            </a:r>
            <a:r>
              <a:rPr lang="en-US" sz="2800" b="1" i="1" u="sng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 u="sng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Beb</a:t>
            </a:r>
            <a:r>
              <a:rPr lang="az-Latn-AZ" sz="2800" b="1" i="1" u="sng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bic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proqramla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işləyən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hesablama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maşını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analitik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maşın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yaratmağa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cəhd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göstərmişdır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az-Latn-AZ" altLang="ru-RU" sz="2800" dirty="0">
                <a:latin typeface="Times New Roman" pitchFamily="18" charset="0"/>
                <a:cs typeface="Times New Roman" pitchFamily="18" charset="0"/>
              </a:rPr>
              <a:t>Bu layihənin üzərində 12 il çalışdıqdan sonra  Bebbic ondan imtina edir və Analitik maşın üzərində işləməyə başlayır.</a:t>
            </a:r>
          </a:p>
          <a:p>
            <a:endParaRPr lang="az-Latn-AZ" altLang="ru-RU" sz="2800" dirty="0">
              <a:latin typeface="Times New Roman" pitchFamily="18" charset="0"/>
              <a:cs typeface="Times New Roman" pitchFamily="18" charset="0"/>
            </a:endParaRPr>
          </a:p>
          <a:p>
            <a:endParaRPr lang="az-Latn-AZ" altLang="ru-RU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b="1" i="1" u="sng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Beb</a:t>
            </a:r>
            <a:r>
              <a:rPr lang="az-Latn-AZ" sz="2800" b="1" i="1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bicin</a:t>
            </a:r>
            <a:r>
              <a:rPr lang="en-US" sz="2800" b="1" i="1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ideyaları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sonralar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universal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kompüterlərin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yaradılmasının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əsasını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qoymuşdur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. 1930</a:t>
            </a:r>
            <a:r>
              <a:rPr lang="az-Latn-AZ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-cu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ildə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 u="sng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A.Turinq</a:t>
            </a:r>
            <a:r>
              <a:rPr lang="en-US" sz="2800" i="1" u="sng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və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 u="sng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E. Post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tərəfindən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universal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kompüterlərin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yaradılmasının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nəzəri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əsasları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inkişaf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etdirilmişdir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 descr="babbige_comp_s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 l="8937" r="8937"/>
          <a:stretch>
            <a:fillRect/>
          </a:stretch>
        </p:blipFill>
        <p:spPr bwMode="auto">
          <a:xfrm>
            <a:off x="755576" y="1484313"/>
            <a:ext cx="4138507" cy="5040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755576" y="851937"/>
            <a:ext cx="4357042" cy="584775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az-Latn-AZ" altLang="ru-RU" sz="3200" b="1" i="1" dirty="0">
                <a:solidFill>
                  <a:srgbClr val="FF0000"/>
                </a:solidFill>
                <a:latin typeface="Times New Roman" pitchFamily="18" charset="0"/>
              </a:rPr>
              <a:t>BEBBCİN Fərq  maşını. </a:t>
            </a:r>
            <a:endParaRPr lang="ru-RU" altLang="ru-RU" sz="3200" b="1" i="1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pic>
        <p:nvPicPr>
          <p:cNvPr id="24582" name="Picture 6" descr="babbige_perfocarts_s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46601" y="2060848"/>
            <a:ext cx="3168650" cy="31686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</p:pic>
      <p:sp>
        <p:nvSpPr>
          <p:cNvPr id="24583" name="Text Box 7"/>
          <p:cNvSpPr txBox="1">
            <a:spLocks noChangeArrowheads="1"/>
          </p:cNvSpPr>
          <p:nvPr/>
        </p:nvSpPr>
        <p:spPr bwMode="auto">
          <a:xfrm>
            <a:off x="5851030" y="5445224"/>
            <a:ext cx="2664221" cy="769441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az-Latn-AZ" altLang="ru-RU" sz="4400" b="1" i="1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</a:rPr>
              <a:t>Perfokart</a:t>
            </a:r>
            <a:endParaRPr lang="ru-RU" altLang="ru-RU" sz="4400" b="1" i="1" dirty="0">
              <a:solidFill>
                <a:schemeClr val="accent2">
                  <a:lumMod val="75000"/>
                </a:schemeClr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1" grpId="0"/>
      <p:bldP spid="2458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95536" y="1340768"/>
            <a:ext cx="8229600" cy="5110178"/>
          </a:xfrm>
        </p:spPr>
        <p:txBody>
          <a:bodyPr>
            <a:noAutofit/>
          </a:bodyPr>
          <a:lstStyle/>
          <a:p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Müasir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kompüterlərin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əsas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iş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prinsipləri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XX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əsrin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40-cı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illərində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Amerika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alimləri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2800" b="1" i="1" u="sng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Con </a:t>
            </a:r>
            <a:r>
              <a:rPr lang="en-US" sz="2800" b="1" i="1" u="sng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Fon</a:t>
            </a:r>
            <a:r>
              <a:rPr lang="en-US" sz="2800" b="1" i="1" u="sng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 u="sng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Neyman</a:t>
            </a:r>
            <a:r>
              <a:rPr lang="en-US" sz="2800" b="1" i="1" u="sng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800" b="1" i="1" u="sng" dirty="0" err="1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Q.Qoldsteyn</a:t>
            </a:r>
            <a:r>
              <a:rPr lang="en-US" sz="2800" b="1" i="1" u="sng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və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 u="sng" dirty="0" err="1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A.Beris</a:t>
            </a:r>
            <a:r>
              <a:rPr lang="en-US" sz="2800" b="1" i="1" u="sng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tərəfindən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verilmişdir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Həmin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prinsiplər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 1946-cı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ildə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ABŞ-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da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ENİAK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adlı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universal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kompüterin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yaradılması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ilə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həyata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keçirilmişdir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. Bu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tarix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müasir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kompüter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texnikasının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yaranma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tarixi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hesab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olunmuşdur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Elə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həmin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vaxtdan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etibarən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kompüter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texnikası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və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texnologiyası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yüksək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sürətlə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inkişaf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etməyə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başlamış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və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aşağıdakı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mərhələlərdən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keçmişdir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:</a:t>
            </a:r>
            <a:endParaRPr lang="ru-RU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Номер слайда 5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4DD8A5B-AF1C-4E32-8BF1-F35BC87FC98A}" type="slidenum">
              <a:rPr lang="ru-RU" altLang="ru-RU" smtClean="0"/>
              <a:pPr/>
              <a:t>8</a:t>
            </a:fld>
            <a:endParaRPr lang="ru-RU" altLang="ru-RU"/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1047859"/>
            <a:ext cx="9144000" cy="1143000"/>
          </a:xfrm>
        </p:spPr>
        <p:txBody>
          <a:bodyPr/>
          <a:lstStyle/>
          <a:p>
            <a:pPr algn="l" eaLnBrk="1" hangingPunct="1"/>
            <a:r>
              <a:rPr lang="az-Latn-AZ" altLang="ru-RU" sz="3200" dirty="0">
                <a:solidFill>
                  <a:schemeClr val="tx1"/>
                </a:solidFill>
              </a:rPr>
              <a:t>İlk kompüter 1946-cı ildə ABŞ-da yaradılmış </a:t>
            </a:r>
            <a:r>
              <a:rPr lang="az-Latn-AZ" altLang="ru-RU" sz="3200" dirty="0">
                <a:solidFill>
                  <a:srgbClr val="FF0000"/>
                </a:solidFill>
              </a:rPr>
              <a:t>ENİAC- Elektron Ədədi İnteqrator Və</a:t>
            </a:r>
            <a:r>
              <a:rPr lang="az-Latn-AZ" altLang="ru-RU" sz="2800" dirty="0">
                <a:solidFill>
                  <a:srgbClr val="FF0000"/>
                </a:solidFill>
              </a:rPr>
              <a:t> </a:t>
            </a:r>
            <a:r>
              <a:rPr lang="az-Latn-AZ" altLang="ru-RU" sz="3200" dirty="0">
                <a:solidFill>
                  <a:srgbClr val="FF0000"/>
                </a:solidFill>
              </a:rPr>
              <a:t> Hesablayıcı  </a:t>
            </a:r>
            <a:r>
              <a:rPr lang="az-Latn-AZ" altLang="ru-RU" sz="3200" dirty="0">
                <a:solidFill>
                  <a:schemeClr val="tx1"/>
                </a:solidFill>
              </a:rPr>
              <a:t>oldu.</a:t>
            </a:r>
            <a:endParaRPr lang="ru-RU" altLang="ru-RU" sz="3200" dirty="0">
              <a:solidFill>
                <a:schemeClr val="tx1"/>
              </a:solidFill>
            </a:endParaRPr>
          </a:p>
        </p:txBody>
      </p:sp>
      <p:sp>
        <p:nvSpPr>
          <p:cNvPr id="25604" name="WordArt 4"/>
          <p:cNvSpPr>
            <a:spLocks noChangeArrowheads="1" noChangeShapeType="1" noTextEdit="1"/>
          </p:cNvSpPr>
          <p:nvPr/>
        </p:nvSpPr>
        <p:spPr bwMode="auto">
          <a:xfrm>
            <a:off x="1403350" y="404813"/>
            <a:ext cx="5903913" cy="115252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spcFirstLastPara="1" wrap="none" fromWordArt="1">
            <a:prstTxWarp prst="textArchUp">
              <a:avLst>
                <a:gd name="adj" fmla="val 10800000"/>
              </a:avLst>
            </a:prstTxWarp>
          </a:bodyPr>
          <a:lstStyle/>
          <a:p>
            <a:pPr>
              <a:defRPr/>
            </a:pPr>
            <a:r>
              <a:rPr lang="tr-TR" sz="3600" kern="10" dirty="0">
                <a:ln w="9525">
                  <a:solidFill>
                    <a:srgbClr val="33CC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3333FF"/>
                    </a:gs>
                    <a:gs pos="50000">
                      <a:schemeClr val="tx2"/>
                    </a:gs>
                    <a:gs pos="100000">
                      <a:srgbClr val="3333FF"/>
                    </a:gs>
                  </a:gsLst>
                  <a:lin ang="5400000" scaled="1"/>
                </a:gradFill>
                <a:latin typeface="Times New Roman"/>
                <a:cs typeface="Times New Roman"/>
              </a:rPr>
              <a:t>                       </a:t>
            </a:r>
            <a:endParaRPr lang="ru-RU" sz="3600" kern="10" dirty="0">
              <a:ln w="9525">
                <a:solidFill>
                  <a:srgbClr val="33CCFF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3333FF"/>
                  </a:gs>
                  <a:gs pos="50000">
                    <a:schemeClr val="tx2"/>
                  </a:gs>
                  <a:gs pos="100000">
                    <a:srgbClr val="3333FF"/>
                  </a:gs>
                </a:gsLst>
                <a:lin ang="5400000" scaled="1"/>
              </a:gradFill>
              <a:latin typeface="Times New Roman"/>
              <a:cs typeface="Times New Roman"/>
            </a:endParaRPr>
          </a:p>
        </p:txBody>
      </p:sp>
      <p:sp>
        <p:nvSpPr>
          <p:cNvPr id="25605" name="Text Box 5"/>
          <p:cNvSpPr txBox="1">
            <a:spLocks noChangeArrowheads="1"/>
          </p:cNvSpPr>
          <p:nvPr/>
        </p:nvSpPr>
        <p:spPr bwMode="auto">
          <a:xfrm>
            <a:off x="5291387" y="2719333"/>
            <a:ext cx="3313061" cy="3108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az-Latn-AZ" altLang="ru-RU" sz="2800" dirty="0">
                <a:solidFill>
                  <a:srgbClr val="0000CC"/>
                </a:solidFill>
              </a:rPr>
              <a:t>   </a:t>
            </a:r>
            <a:r>
              <a:rPr lang="az-Latn-AZ" altLang="ru-RU" sz="2800" dirty="0">
                <a:latin typeface="Times New Roman" pitchFamily="18" charset="0"/>
                <a:cs typeface="Times New Roman" pitchFamily="18" charset="0"/>
              </a:rPr>
              <a:t>ABŞ  ordusunun  sifarişi  ilə Ballistik    Tədqiqatlar Laboratoriyasında   atəş  cədvəllərini   hesablamaq üçün yaradılmışdır.</a:t>
            </a:r>
            <a:endParaRPr lang="ru-RU" altLang="ru-RU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5610" name="Picture 10" descr="amerika-ag-ev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540000"/>
            <a:ext cx="4176713" cy="381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25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5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Номер слайда 5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FD54BFA-703C-4E03-9297-64E91F1EEE64}" type="slidenum">
              <a:rPr lang="ru-RU" altLang="ru-RU" smtClean="0"/>
              <a:pPr/>
              <a:t>9</a:t>
            </a:fld>
            <a:endParaRPr lang="ru-RU" altLang="ru-RU"/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5295638"/>
            <a:ext cx="9036050" cy="1143000"/>
          </a:xfrm>
        </p:spPr>
        <p:txBody>
          <a:bodyPr/>
          <a:lstStyle/>
          <a:p>
            <a:pPr algn="l" eaLnBrk="1" hangingPunct="1"/>
            <a:r>
              <a:rPr lang="az-Latn-AZ" altLang="ru-RU" sz="2800" dirty="0">
                <a:solidFill>
                  <a:schemeClr val="tx1"/>
                </a:solidFill>
              </a:rPr>
              <a:t>Çəkisi 30 ton olan bu maşın təxminən 167 m</a:t>
            </a:r>
            <a:r>
              <a:rPr lang="az-Latn-AZ" altLang="ru-RU" sz="2800" baseline="30000" dirty="0">
                <a:solidFill>
                  <a:schemeClr val="tx1"/>
                </a:solidFill>
              </a:rPr>
              <a:t>2 </a:t>
            </a:r>
            <a:r>
              <a:rPr lang="az-Latn-AZ" altLang="ru-RU" sz="2800" dirty="0">
                <a:solidFill>
                  <a:schemeClr val="tx1"/>
                </a:solidFill>
              </a:rPr>
              <a:t>sahə tuturdu.</a:t>
            </a:r>
            <a:endParaRPr lang="ru-RU" altLang="ru-RU" sz="2800" baseline="30000" dirty="0">
              <a:solidFill>
                <a:schemeClr val="tx1"/>
              </a:solidFill>
            </a:endParaRPr>
          </a:p>
        </p:txBody>
      </p:sp>
      <p:pic>
        <p:nvPicPr>
          <p:cNvPr id="27652" name="Picture 4" descr="эниак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067013" y="1556792"/>
            <a:ext cx="5405064" cy="4203055"/>
          </a:xfrm>
          <a:noFill/>
        </p:spPr>
      </p:pic>
      <p:sp>
        <p:nvSpPr>
          <p:cNvPr id="27658" name="WordArt 10"/>
          <p:cNvSpPr>
            <a:spLocks noChangeArrowheads="1" noChangeShapeType="1" noTextEdit="1"/>
          </p:cNvSpPr>
          <p:nvPr/>
        </p:nvSpPr>
        <p:spPr bwMode="auto">
          <a:xfrm>
            <a:off x="3112989" y="419362"/>
            <a:ext cx="3313112" cy="92766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CA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CC66"/>
                </a:solidFill>
                <a:latin typeface="Arial"/>
                <a:cs typeface="Arial"/>
              </a:rPr>
              <a:t>ENİAC</a:t>
            </a: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7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/>
      <p:bldP spid="27658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оток">
  <a:themeElements>
    <a:clrScheme name="Поток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Поток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Поток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274</TotalTime>
  <Words>1767</Words>
  <Application>Microsoft Office PowerPoint</Application>
  <PresentationFormat>On-screen Show (4:3)</PresentationFormat>
  <Paragraphs>84</Paragraphs>
  <Slides>31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Arial </vt:lpstr>
      <vt:lpstr>Calibri</vt:lpstr>
      <vt:lpstr>Constantia</vt:lpstr>
      <vt:lpstr>Times New Roman</vt:lpstr>
      <vt:lpstr>Wingdings 2</vt:lpstr>
      <vt:lpstr>Поток</vt:lpstr>
      <vt:lpstr> Kompüter</vt:lpstr>
      <vt:lpstr>PowerPoint Presentation</vt:lpstr>
      <vt:lpstr> Kompüterin tarixi</vt:lpstr>
      <vt:lpstr>PowerPoint Presentation</vt:lpstr>
      <vt:lpstr>PowerPoint Presentation</vt:lpstr>
      <vt:lpstr>PowerPoint Presentation</vt:lpstr>
      <vt:lpstr>PowerPoint Presentation</vt:lpstr>
      <vt:lpstr>İlk kompüter 1946-cı ildə ABŞ-da yaradılmış ENİAC- Elektron Ədədi İnteqrator Və  Hesablayıcı  oldu.</vt:lpstr>
      <vt:lpstr>Çəkisi 30 ton olan bu maşın təxminən 167 m2 sahə tuturdu.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Kompüterin quruluşu</vt:lpstr>
      <vt:lpstr>PowerPoint Presentation</vt:lpstr>
      <vt:lpstr>PowerPoint Presentation</vt:lpstr>
      <vt:lpstr>PowerPoint Presentation</vt:lpstr>
      <vt:lpstr> Sistem bloku</vt:lpstr>
      <vt:lpstr>PowerPoint Presentation</vt:lpstr>
      <vt:lpstr> Kompüterin yaddaş qurğuları</vt:lpstr>
      <vt:lpstr>PowerPoint Presentation</vt:lpstr>
      <vt:lpstr>PowerPoint Presentation</vt:lpstr>
      <vt:lpstr> Kompüterin proqram təminatı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Kompüter</dc:title>
  <dc:creator>User</dc:creator>
  <cp:lastModifiedBy>Zakir Aliyev Agamehdi</cp:lastModifiedBy>
  <cp:revision>15</cp:revision>
  <dcterms:created xsi:type="dcterms:W3CDTF">2017-10-15T15:19:45Z</dcterms:created>
  <dcterms:modified xsi:type="dcterms:W3CDTF">2022-11-27T23:02:41Z</dcterms:modified>
</cp:coreProperties>
</file>